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98" r:id="rId1"/>
  </p:sldMasterIdLst>
  <p:notesMasterIdLst>
    <p:notesMasterId r:id="rId15"/>
  </p:notesMasterIdLst>
  <p:sldIdLst>
    <p:sldId id="3986" r:id="rId2"/>
    <p:sldId id="3981" r:id="rId3"/>
    <p:sldId id="3987" r:id="rId4"/>
    <p:sldId id="3990" r:id="rId5"/>
    <p:sldId id="3991" r:id="rId6"/>
    <p:sldId id="3997" r:id="rId7"/>
    <p:sldId id="3989" r:id="rId8"/>
    <p:sldId id="3994" r:id="rId9"/>
    <p:sldId id="3992" r:id="rId10"/>
    <p:sldId id="3993" r:id="rId11"/>
    <p:sldId id="3996" r:id="rId12"/>
    <p:sldId id="3998" r:id="rId13"/>
    <p:sldId id="3995" r:id="rId14"/>
  </p:sldIdLst>
  <p:sldSz cx="12239625" cy="6840538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  <p:cmAuthor id="2" name="PC" initials="P" lastIdx="3" clrIdx="1">
    <p:extLst>
      <p:ext uri="{19B8F6BF-5375-455C-9EA6-DF929625EA0E}">
        <p15:presenceInfo xmlns:p15="http://schemas.microsoft.com/office/powerpoint/2012/main" userId="PC" providerId="None"/>
      </p:ext>
    </p:extLst>
  </p:cmAuthor>
  <p:cmAuthor id="3" name="User" initials="U" lastIdx="2" clrIdx="2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2E75B6"/>
    <a:srgbClr val="3333FF"/>
    <a:srgbClr val="31859C"/>
    <a:srgbClr val="4472C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lumOff val="-1358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hueOff val="114395"/>
              <a:lumOff val="-2498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EE7283C-3CF3-47DC-8721-378D4A62B228}" styleName="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firstRow>
  </a:tblStyle>
  <a:tblStyle styleId="{2708684C-4D16-4618-839F-0558EEFCDFE6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3BA23B1-9221-436E-865A-0063620EA4FD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firstRow>
  </a:tblStyle>
  <a:tblStyle styleId="{CF821DB8-F4EB-4A41-A1BA-3FCAFE7338EE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chemeClr val="accent6">
              <a:hueOff val="-146070"/>
              <a:satOff val="-10050"/>
              <a:lumOff val="-3063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firstRow>
  </a:tblStyle>
  <a:tblStyle styleId="{C7B018BB-80A7-4F77-B60F-C8B233D01FF8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3">
              <a:hueOff val="362282"/>
              <a:satOff val="31800"/>
              <a:lumOff val="-1824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/>
            </a:ln>
          </a:left>
          <a:right>
            <a:ln w="12700" cap="flat">
              <a:solidFill>
                <a:srgbClr val="929292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929292"/>
              </a:solidFill>
              <a:prstDash val="solid"/>
              <a:miter/>
            </a:ln>
          </a:insideH>
          <a:insideV>
            <a:ln w="12700" cap="flat">
              <a:solidFill>
                <a:srgbClr val="929292"/>
              </a:solidFill>
              <a:prstDash val="solid"/>
              <a:miter/>
            </a:ln>
          </a:insideV>
        </a:tcBdr>
        <a:fill>
          <a:solidFill>
            <a:srgbClr val="01710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5238" autoAdjust="0"/>
  </p:normalViewPr>
  <p:slideViewPr>
    <p:cSldViewPr snapToGrid="0">
      <p:cViewPr varScale="1">
        <p:scale>
          <a:sx n="111" d="100"/>
          <a:sy n="111" d="100"/>
        </p:scale>
        <p:origin x="1194" y="78"/>
      </p:cViewPr>
      <p:guideLst>
        <p:guide orient="horz" pos="2154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1288" y="509588"/>
            <a:ext cx="4564062" cy="2551112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1323555" y="3228896"/>
            <a:ext cx="7279535" cy="305895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1pPr>
    <a:lvl2pPr indent="11446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2pPr>
    <a:lvl3pPr indent="22892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3pPr>
    <a:lvl4pPr indent="34338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4pPr>
    <a:lvl5pPr indent="45784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5pPr>
    <a:lvl6pPr indent="57230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6pPr>
    <a:lvl7pPr indent="68676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7pPr>
    <a:lvl8pPr indent="80122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8pPr>
    <a:lvl9pPr indent="915680" defTabSz="228920" latinLnBrk="0">
      <a:lnSpc>
        <a:spcPct val="117999"/>
      </a:lnSpc>
      <a:defRPr sz="1102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8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82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91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06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31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5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73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8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4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39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86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8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31C68-9B72-4676-A074-D8627055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CA9433F-D279-4996-ACA7-5510446E690B}"/>
              </a:ext>
            </a:extLst>
          </p:cNvPr>
          <p:cNvSpPr/>
          <p:nvPr userDrawn="1"/>
        </p:nvSpPr>
        <p:spPr>
          <a:xfrm>
            <a:off x="95075" y="97037"/>
            <a:ext cx="490706" cy="487552"/>
          </a:xfrm>
          <a:prstGeom prst="frame">
            <a:avLst/>
          </a:prstGeom>
          <a:gradFill flip="none" rotWithShape="1">
            <a:gsLst>
              <a:gs pos="0">
                <a:srgbClr val="00B050">
                  <a:alpha val="56000"/>
                </a:srgbClr>
              </a:gs>
              <a:gs pos="100000">
                <a:srgbClr val="00B050">
                  <a:alpha val="4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197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290B49-53EA-4728-B53B-F4CDD87B45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060" y="584588"/>
            <a:ext cx="6969110" cy="0"/>
          </a:xfrm>
          <a:prstGeom prst="line">
            <a:avLst/>
          </a:prstGeom>
          <a:noFill/>
          <a:ln w="57150" cap="rnd" cmpd="sng">
            <a:gradFill>
              <a:gsLst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71536C-F472-43C7-A110-35E574275271}"/>
              </a:ext>
            </a:extLst>
          </p:cNvPr>
          <p:cNvGrpSpPr/>
          <p:nvPr userDrawn="1"/>
        </p:nvGrpSpPr>
        <p:grpSpPr>
          <a:xfrm>
            <a:off x="10441868" y="6582375"/>
            <a:ext cx="1705029" cy="231724"/>
            <a:chOff x="16726" y="8749"/>
            <a:chExt cx="2266625" cy="305252"/>
          </a:xfrm>
        </p:grpSpPr>
        <p:pic>
          <p:nvPicPr>
            <p:cNvPr id="13" name="그래픽 5">
              <a:extLst>
                <a:ext uri="{FF2B5EF4-FFF2-40B4-BE49-F238E27FC236}">
                  <a16:creationId xmlns:a16="http://schemas.microsoft.com/office/drawing/2014/main" id="{EE22C095-F3D3-4E73-8C9E-A53D0E52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26" y="8749"/>
              <a:ext cx="407498" cy="260023"/>
            </a:xfrm>
            <a:prstGeom prst="rect">
              <a:avLst/>
            </a:prstGeom>
          </p:spPr>
        </p:pic>
        <p:pic>
          <p:nvPicPr>
            <p:cNvPr id="14" name="그래픽 6">
              <a:extLst>
                <a:ext uri="{FF2B5EF4-FFF2-40B4-BE49-F238E27FC236}">
                  <a16:creationId xmlns:a16="http://schemas.microsoft.com/office/drawing/2014/main" id="{A994B4FE-75E4-49FD-80D0-9C824595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727" y="53979"/>
              <a:ext cx="1814624" cy="26002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E92D87-1008-41D8-87B8-8E6DE6938B51}"/>
              </a:ext>
            </a:extLst>
          </p:cNvPr>
          <p:cNvGrpSpPr/>
          <p:nvPr userDrawn="1"/>
        </p:nvGrpSpPr>
        <p:grpSpPr>
          <a:xfrm>
            <a:off x="11194120" y="96743"/>
            <a:ext cx="1010968" cy="230512"/>
            <a:chOff x="10677875" y="105056"/>
            <a:chExt cx="1010968" cy="2305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39466B-913C-4B8A-9010-ADD0DB5E17E2}"/>
                </a:ext>
              </a:extLst>
            </p:cNvPr>
            <p:cNvSpPr txBox="1"/>
            <p:nvPr userDrawn="1"/>
          </p:nvSpPr>
          <p:spPr>
            <a:xfrm>
              <a:off x="10677875" y="105056"/>
              <a:ext cx="1010968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8" b="1" dirty="0">
                  <a:solidFill>
                    <a:srgbClr val="FF0000"/>
                  </a:solidFill>
                </a:rPr>
                <a:t>CONFIDENTIAL</a:t>
              </a:r>
              <a:endParaRPr lang="ko-KR" altLang="en-US" sz="898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676F372-5396-40C1-8AD4-8D7B59B9C29C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26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EF4C-FEC0-4024-9562-C4E3DF516647}"/>
              </a:ext>
            </a:extLst>
          </p:cNvPr>
          <p:cNvSpPr/>
          <p:nvPr userDrawn="1"/>
        </p:nvSpPr>
        <p:spPr>
          <a:xfrm>
            <a:off x="5729128" y="0"/>
            <a:ext cx="6510497" cy="6840538"/>
          </a:xfrm>
          <a:prstGeom prst="rect">
            <a:avLst/>
          </a:prstGeom>
          <a:blipFill dpi="0" rotWithShape="1">
            <a:blip r:embed="rId2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5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98BC44-0AD7-4344-94D3-0835F958A58E}"/>
              </a:ext>
            </a:extLst>
          </p:cNvPr>
          <p:cNvGrpSpPr/>
          <p:nvPr userDrawn="1"/>
        </p:nvGrpSpPr>
        <p:grpSpPr>
          <a:xfrm>
            <a:off x="11228657" y="105056"/>
            <a:ext cx="1010968" cy="230512"/>
            <a:chOff x="10677875" y="105056"/>
            <a:chExt cx="1010968" cy="2305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8C2338-AF6A-440D-A01D-C21758876979}"/>
                </a:ext>
              </a:extLst>
            </p:cNvPr>
            <p:cNvSpPr txBox="1"/>
            <p:nvPr userDrawn="1"/>
          </p:nvSpPr>
          <p:spPr>
            <a:xfrm>
              <a:off x="10677875" y="105056"/>
              <a:ext cx="1010968" cy="23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98" b="1" dirty="0">
                  <a:solidFill>
                    <a:srgbClr val="FF0000"/>
                  </a:solidFill>
                </a:rPr>
                <a:t>CONFIDENTIAL</a:t>
              </a:r>
              <a:endParaRPr lang="ko-KR" altLang="en-US" sz="898" b="1" dirty="0">
                <a:solidFill>
                  <a:srgbClr val="FF000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3E49052-2031-4712-A9D3-98BDB3A73D32}"/>
                </a:ext>
              </a:extLst>
            </p:cNvPr>
            <p:cNvSpPr/>
            <p:nvPr userDrawn="1"/>
          </p:nvSpPr>
          <p:spPr>
            <a:xfrm>
              <a:off x="10760559" y="105056"/>
              <a:ext cx="852322" cy="230512"/>
            </a:xfrm>
            <a:prstGeom prst="roundRect">
              <a:avLst>
                <a:gd name="adj" fmla="val 2027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51C2F-5DD3-4E58-B6A3-828A115F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9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64196"/>
            <a:ext cx="10556677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820976"/>
            <a:ext cx="10556677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340166"/>
            <a:ext cx="275391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340166"/>
            <a:ext cx="41308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340166"/>
            <a:ext cx="275391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1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hf hdr="0" ftr="0" dt="0"/>
  <p:txStyles>
    <p:titleStyle>
      <a:lvl1pPr algn="l" defTabSz="912114" rtl="0" eaLnBrk="1" latinLnBrk="1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1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圆角矩形 31">
            <a:extLst>
              <a:ext uri="{FF2B5EF4-FFF2-40B4-BE49-F238E27FC236}">
                <a16:creationId xmlns:a16="http://schemas.microsoft.com/office/drawing/2014/main" id="{F09BFE29-D842-483A-A8E6-A84664628B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5101" y="5190489"/>
            <a:ext cx="3177617" cy="30306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2023.09.26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F65B5-F925-44F2-8C21-89A0E78C8492}"/>
              </a:ext>
            </a:extLst>
          </p:cNvPr>
          <p:cNvSpPr txBox="1"/>
          <p:nvPr/>
        </p:nvSpPr>
        <p:spPr>
          <a:xfrm>
            <a:off x="856699" y="2585118"/>
            <a:ext cx="63418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011">
              <a:defRPr/>
            </a:pPr>
            <a:r>
              <a:rPr lang="ko-KR" altLang="en-US" sz="3400" b="1" kern="0" dirty="0">
                <a:solidFill>
                  <a:srgbClr val="4BACC6">
                    <a:lumMod val="75000"/>
                  </a:srgbClr>
                </a:solidFill>
              </a:rPr>
              <a:t>전산 구축 운영현황 및 향후 업무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5E0534-03E0-41CF-B201-3825043590FA}"/>
              </a:ext>
            </a:extLst>
          </p:cNvPr>
          <p:cNvCxnSpPr>
            <a:cxnSpLocks/>
          </p:cNvCxnSpPr>
          <p:nvPr/>
        </p:nvCxnSpPr>
        <p:spPr>
          <a:xfrm>
            <a:off x="964388" y="3210630"/>
            <a:ext cx="61069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511E64-00D3-49FC-AC5F-A3A7E7C89DC8}"/>
              </a:ext>
            </a:extLst>
          </p:cNvPr>
          <p:cNvCxnSpPr>
            <a:cxnSpLocks/>
          </p:cNvCxnSpPr>
          <p:nvPr/>
        </p:nvCxnSpPr>
        <p:spPr>
          <a:xfrm>
            <a:off x="2686966" y="3210630"/>
            <a:ext cx="26122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8AFE64-8F16-48E8-AE83-FF0BAF7F5046}"/>
              </a:ext>
            </a:extLst>
          </p:cNvPr>
          <p:cNvGrpSpPr/>
          <p:nvPr/>
        </p:nvGrpSpPr>
        <p:grpSpPr>
          <a:xfrm>
            <a:off x="1502547" y="5697333"/>
            <a:ext cx="3420170" cy="467830"/>
            <a:chOff x="16726" y="8749"/>
            <a:chExt cx="2266625" cy="305252"/>
          </a:xfrm>
        </p:grpSpPr>
        <p:pic>
          <p:nvPicPr>
            <p:cNvPr id="9" name="그래픽 5">
              <a:extLst>
                <a:ext uri="{FF2B5EF4-FFF2-40B4-BE49-F238E27FC236}">
                  <a16:creationId xmlns:a16="http://schemas.microsoft.com/office/drawing/2014/main" id="{8D0D1A31-34CD-438C-A293-8E45ECA1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26" y="8749"/>
              <a:ext cx="407498" cy="260023"/>
            </a:xfrm>
            <a:prstGeom prst="rect">
              <a:avLst/>
            </a:prstGeom>
          </p:spPr>
        </p:pic>
        <p:pic>
          <p:nvPicPr>
            <p:cNvPr id="10" name="그래픽 6">
              <a:extLst>
                <a:ext uri="{FF2B5EF4-FFF2-40B4-BE49-F238E27FC236}">
                  <a16:creationId xmlns:a16="http://schemas.microsoft.com/office/drawing/2014/main" id="{7646B6B4-7CEA-44C7-9340-3DB2E0E8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8727" y="53979"/>
              <a:ext cx="1814624" cy="260022"/>
            </a:xfrm>
            <a:prstGeom prst="rect">
              <a:avLst/>
            </a:prstGeom>
          </p:spPr>
        </p:pic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4862BF49-91C9-4B5D-9950-BEEE2A30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4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81715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- </a:t>
            </a:r>
            <a:r>
              <a:rPr lang="ko-KR" altLang="en-US" sz="1200" b="1" dirty="0">
                <a:latin typeface="+mj-ea"/>
                <a:ea typeface="+mj-ea"/>
              </a:rPr>
              <a:t>연동 및 구축을 위한 </a:t>
            </a:r>
            <a:r>
              <a:rPr lang="ko-KR" altLang="en-US" sz="1200" b="1" dirty="0" err="1">
                <a:latin typeface="+mj-ea"/>
                <a:ea typeface="+mj-ea"/>
              </a:rPr>
              <a:t>스케줄표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58132" y="6561308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640" y="4029439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- AOI </a:t>
            </a:r>
            <a:r>
              <a:rPr lang="ko-KR" altLang="en-US" sz="1200" b="1" dirty="0">
                <a:latin typeface="+mj-ea"/>
                <a:ea typeface="+mj-ea"/>
              </a:rPr>
              <a:t>관련 확인 필요사항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F1BB1F-3974-40C4-A0CF-9C3AF3DB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" y="4342856"/>
            <a:ext cx="8998192" cy="23074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8DFDA4-4D60-41DE-A16B-54B644B9FAF8}"/>
              </a:ext>
            </a:extLst>
          </p:cNvPr>
          <p:cNvSpPr/>
          <p:nvPr/>
        </p:nvSpPr>
        <p:spPr>
          <a:xfrm>
            <a:off x="9342832" y="4333331"/>
            <a:ext cx="2847703" cy="98591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.- AOI </a:t>
            </a:r>
            <a:r>
              <a:rPr lang="ko-KR" altLang="en-US" sz="1000" dirty="0">
                <a:latin typeface="+mj-ea"/>
                <a:ea typeface="+mj-ea"/>
              </a:rPr>
              <a:t>고객사 실사 대비 업무 대응으로 인한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</a:t>
            </a:r>
            <a:r>
              <a:rPr lang="ko-KR" altLang="en-US" sz="1000" dirty="0">
                <a:latin typeface="+mj-ea"/>
                <a:ea typeface="+mj-ea"/>
              </a:rPr>
              <a:t>일부 일정 지연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.- 10</a:t>
            </a:r>
            <a:r>
              <a:rPr lang="ko-KR" altLang="en-US" sz="1000" dirty="0">
                <a:latin typeface="+mj-ea"/>
                <a:ea typeface="+mj-ea"/>
              </a:rPr>
              <a:t>월 </a:t>
            </a: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주차 內 완료 목표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A61293-D54C-4849-9B90-7E975C056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636037"/>
              </p:ext>
            </p:extLst>
          </p:nvPr>
        </p:nvGraphicFramePr>
        <p:xfrm>
          <a:off x="179697" y="1212835"/>
          <a:ext cx="12010839" cy="2924418"/>
        </p:xfrm>
        <a:graphic>
          <a:graphicData uri="http://schemas.openxmlformats.org/drawingml/2006/table">
            <a:tbl>
              <a:tblPr/>
              <a:tblGrid>
                <a:gridCol w="900630">
                  <a:extLst>
                    <a:ext uri="{9D8B030D-6E8A-4147-A177-3AD203B41FA5}">
                      <a16:colId xmlns:a16="http://schemas.microsoft.com/office/drawing/2014/main" val="1583027950"/>
                    </a:ext>
                  </a:extLst>
                </a:gridCol>
                <a:gridCol w="741982">
                  <a:extLst>
                    <a:ext uri="{9D8B030D-6E8A-4147-A177-3AD203B41FA5}">
                      <a16:colId xmlns:a16="http://schemas.microsoft.com/office/drawing/2014/main" val="3069360224"/>
                    </a:ext>
                  </a:extLst>
                </a:gridCol>
                <a:gridCol w="605302">
                  <a:extLst>
                    <a:ext uri="{9D8B030D-6E8A-4147-A177-3AD203B41FA5}">
                      <a16:colId xmlns:a16="http://schemas.microsoft.com/office/drawing/2014/main" val="1492206188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548641440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746260731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770381132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257523173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1467953064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973343360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163766234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629633611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370221087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775845130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662226503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4211013881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263924248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233177274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545458137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635485344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067962705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788450287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023450124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571980588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801188737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3821359939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1447123641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1941629607"/>
                    </a:ext>
                  </a:extLst>
                </a:gridCol>
                <a:gridCol w="390517">
                  <a:extLst>
                    <a:ext uri="{9D8B030D-6E8A-4147-A177-3AD203B41FA5}">
                      <a16:colId xmlns:a16="http://schemas.microsoft.com/office/drawing/2014/main" val="288734963"/>
                    </a:ext>
                  </a:extLst>
                </a:gridCol>
              </a:tblGrid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담당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완료여부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9/24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9/30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10/1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10/14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228367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(9/14)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484082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접속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(9/16)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725434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자료송부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(9/16)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629285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TABLE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(9/20)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501284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차연동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(9/21)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544712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불량상세정보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917847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TABLE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234452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차연동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NEXT EYE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366568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화면구축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767047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전산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PROCESS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555304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조회화면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▲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833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48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81715"/>
            <a:ext cx="596749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- </a:t>
            </a:r>
            <a:r>
              <a:rPr lang="ko-KR" altLang="en-US" sz="1200" b="1" dirty="0" err="1">
                <a:latin typeface="+mj-ea"/>
                <a:ea typeface="+mj-ea"/>
              </a:rPr>
              <a:t>상황별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DATA </a:t>
            </a:r>
            <a:r>
              <a:rPr lang="ko-KR" altLang="en-US" sz="1200" b="1" dirty="0">
                <a:latin typeface="+mj-ea"/>
                <a:ea typeface="+mj-ea"/>
              </a:rPr>
              <a:t>관리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42892" y="6458582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91345"/>
              </p:ext>
            </p:extLst>
          </p:nvPr>
        </p:nvGraphicFramePr>
        <p:xfrm>
          <a:off x="163340" y="1270372"/>
          <a:ext cx="11777199" cy="5283459"/>
        </p:xfrm>
        <a:graphic>
          <a:graphicData uri="http://schemas.openxmlformats.org/drawingml/2006/table">
            <a:tbl>
              <a:tblPr/>
              <a:tblGrid>
                <a:gridCol w="1255438">
                  <a:extLst>
                    <a:ext uri="{9D8B030D-6E8A-4147-A177-3AD203B41FA5}">
                      <a16:colId xmlns:a16="http://schemas.microsoft.com/office/drawing/2014/main" val="2726970353"/>
                    </a:ext>
                  </a:extLst>
                </a:gridCol>
                <a:gridCol w="1159785">
                  <a:extLst>
                    <a:ext uri="{9D8B030D-6E8A-4147-A177-3AD203B41FA5}">
                      <a16:colId xmlns:a16="http://schemas.microsoft.com/office/drawing/2014/main" val="2833885780"/>
                    </a:ext>
                  </a:extLst>
                </a:gridCol>
                <a:gridCol w="944567">
                  <a:extLst>
                    <a:ext uri="{9D8B030D-6E8A-4147-A177-3AD203B41FA5}">
                      <a16:colId xmlns:a16="http://schemas.microsoft.com/office/drawing/2014/main" val="3113349608"/>
                    </a:ext>
                  </a:extLst>
                </a:gridCol>
                <a:gridCol w="944567">
                  <a:extLst>
                    <a:ext uri="{9D8B030D-6E8A-4147-A177-3AD203B41FA5}">
                      <a16:colId xmlns:a16="http://schemas.microsoft.com/office/drawing/2014/main" val="2757403713"/>
                    </a:ext>
                  </a:extLst>
                </a:gridCol>
                <a:gridCol w="944567">
                  <a:extLst>
                    <a:ext uri="{9D8B030D-6E8A-4147-A177-3AD203B41FA5}">
                      <a16:colId xmlns:a16="http://schemas.microsoft.com/office/drawing/2014/main" val="1847097343"/>
                    </a:ext>
                  </a:extLst>
                </a:gridCol>
                <a:gridCol w="941578">
                  <a:extLst>
                    <a:ext uri="{9D8B030D-6E8A-4147-A177-3AD203B41FA5}">
                      <a16:colId xmlns:a16="http://schemas.microsoft.com/office/drawing/2014/main" val="1245936251"/>
                    </a:ext>
                  </a:extLst>
                </a:gridCol>
                <a:gridCol w="941578">
                  <a:extLst>
                    <a:ext uri="{9D8B030D-6E8A-4147-A177-3AD203B41FA5}">
                      <a16:colId xmlns:a16="http://schemas.microsoft.com/office/drawing/2014/main" val="2703115729"/>
                    </a:ext>
                  </a:extLst>
                </a:gridCol>
                <a:gridCol w="4645119">
                  <a:extLst>
                    <a:ext uri="{9D8B030D-6E8A-4147-A177-3AD203B41FA5}">
                      <a16:colId xmlns:a16="http://schemas.microsoft.com/office/drawing/2014/main" val="3747206838"/>
                    </a:ext>
                  </a:extLst>
                </a:gridCol>
              </a:tblGrid>
              <a:tr h="2140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b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설정수량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검사수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52259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양품수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53984"/>
                  </a:ext>
                </a:extLst>
              </a:tr>
              <a:tr h="21406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 경우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52176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604044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77531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620002"/>
                  </a:ext>
                </a:extLst>
              </a:tr>
              <a:tr h="2529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누락의 경우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해당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순번으로 인함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 기준은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실검사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된 기준으로 반영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포함하여 전송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NG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품으로 반영 진행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674746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08608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370978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23847"/>
                  </a:ext>
                </a:extLst>
              </a:tr>
              <a:tr h="21406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개취수량보다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부주족일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과부족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마지막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 기준은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실검사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된 기준으로 반영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401605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82237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B0F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760980"/>
                  </a:ext>
                </a:extLst>
              </a:tr>
              <a:tr h="21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21342"/>
                  </a:ext>
                </a:extLst>
              </a:tr>
              <a:tr h="23352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중간스탑의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경우①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정지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 기준은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실검사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된 기준으로 반영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유지에 대한 검사기 프로그램 수정보완필요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진행 예정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현상태 재확인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검사기 정지상태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정지 상태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시에도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END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처리 상태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유지확인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기억 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070682"/>
                  </a:ext>
                </a:extLst>
              </a:tr>
              <a:tr h="233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130011"/>
                  </a:ext>
                </a:extLst>
              </a:tr>
              <a:tr h="233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475946"/>
                  </a:ext>
                </a:extLst>
              </a:tr>
              <a:tr h="233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643661"/>
                  </a:ext>
                </a:extLst>
              </a:tr>
              <a:tr h="26271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중간스탑의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경우②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검사프로그램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재시작경우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심각오류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t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부득이 하게 중복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송부진행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될 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시스템반영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 시퀀스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진행 예정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현상태 재확인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검사진행중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프로그램 오류로 인한 재 시작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진행 중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설비구동여부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end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처리방법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확인필요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동일하게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되는지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②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END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이루어 지는지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미검사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제품에 대해 카운트 방법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실물표기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방법 확인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업체측제시필요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미검구간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자동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표기방법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일정구간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764411"/>
                  </a:ext>
                </a:extLst>
              </a:tr>
              <a:tr h="262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27840"/>
                  </a:ext>
                </a:extLst>
              </a:tr>
              <a:tr h="262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PA80005N5100054-1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05723"/>
                  </a:ext>
                </a:extLst>
              </a:tr>
              <a:tr h="262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PA80005N5100055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492449"/>
                  </a:ext>
                </a:extLst>
              </a:tr>
              <a:tr h="262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474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97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44640" y="891240"/>
            <a:ext cx="21794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- </a:t>
            </a:r>
            <a:r>
              <a:rPr lang="ko-KR" altLang="en-US" sz="1200" b="1" dirty="0">
                <a:latin typeface="+mj-ea"/>
                <a:ea typeface="+mj-ea"/>
              </a:rPr>
              <a:t>불량</a:t>
            </a:r>
            <a:r>
              <a:rPr lang="en-US" altLang="ko-KR" sz="1200" b="1" dirty="0">
                <a:latin typeface="+mj-ea"/>
                <a:ea typeface="+mj-ea"/>
              </a:rPr>
              <a:t>DATA </a:t>
            </a:r>
            <a:r>
              <a:rPr lang="ko-KR" altLang="en-US" sz="1200" b="1" dirty="0">
                <a:latin typeface="+mj-ea"/>
                <a:ea typeface="+mj-ea"/>
              </a:rPr>
              <a:t>접수 관련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42892" y="6458582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28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3) PL AOI </a:t>
            </a:r>
            <a:r>
              <a:rPr lang="ko-KR" altLang="en-US" sz="1600" b="1" dirty="0">
                <a:latin typeface="+mj-ea"/>
                <a:ea typeface="+mj-ea"/>
              </a:rPr>
              <a:t>검사기 관련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7CD745-E26F-4B5A-A3C4-E3C9BD51854F}"/>
              </a:ext>
            </a:extLst>
          </p:cNvPr>
          <p:cNvSpPr/>
          <p:nvPr/>
        </p:nvSpPr>
        <p:spPr>
          <a:xfrm>
            <a:off x="335115" y="1177270"/>
            <a:ext cx="5979960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        </a:t>
            </a:r>
            <a:r>
              <a:rPr lang="ko-KR" altLang="en-US" sz="1000" b="1" dirty="0">
                <a:latin typeface="+mn-ea"/>
              </a:rPr>
              <a:t>▣ 목적 </a:t>
            </a:r>
            <a:r>
              <a:rPr lang="en-US" altLang="ko-KR" sz="1000" b="1" dirty="0">
                <a:latin typeface="+mn-ea"/>
              </a:rPr>
              <a:t>: RAW DATA</a:t>
            </a:r>
            <a:r>
              <a:rPr lang="ko-KR" altLang="en-US" sz="1000" b="1" dirty="0">
                <a:latin typeface="+mn-ea"/>
              </a:rPr>
              <a:t> 외 대표불량으로 정리 된 </a:t>
            </a:r>
            <a:r>
              <a:rPr lang="en-US" altLang="ko-KR" sz="1000" b="1" dirty="0">
                <a:latin typeface="+mn-ea"/>
              </a:rPr>
              <a:t>DATA </a:t>
            </a:r>
            <a:r>
              <a:rPr lang="ko-KR" altLang="en-US" sz="1000" b="1" dirty="0">
                <a:latin typeface="+mn-ea"/>
              </a:rPr>
              <a:t>화면 반영을 위함</a:t>
            </a:r>
            <a:endParaRPr lang="en-US" altLang="ko-KR" sz="1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            </a:t>
            </a:r>
            <a:r>
              <a:rPr lang="ko-KR" altLang="en-US" sz="1000" b="1" dirty="0">
                <a:latin typeface="+mn-ea"/>
              </a:rPr>
              <a:t>→ 각 광학계별 불량 모두 </a:t>
            </a:r>
            <a:r>
              <a:rPr lang="ko-KR" altLang="en-US" sz="1000" b="1" dirty="0" err="1">
                <a:latin typeface="+mn-ea"/>
              </a:rPr>
              <a:t>발현시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1CELL </a:t>
            </a:r>
            <a:r>
              <a:rPr lang="ko-KR" altLang="en-US" sz="1000" b="1" dirty="0">
                <a:latin typeface="+mn-ea"/>
              </a:rPr>
              <a:t>최대 </a:t>
            </a:r>
            <a:r>
              <a:rPr lang="en-US" altLang="ko-KR" sz="1000" b="1" dirty="0">
                <a:latin typeface="+mn-ea"/>
              </a:rPr>
              <a:t>30</a:t>
            </a:r>
            <a:r>
              <a:rPr lang="ko-KR" altLang="en-US" sz="1000" b="1" dirty="0">
                <a:latin typeface="+mn-ea"/>
              </a:rPr>
              <a:t>개의 불량 발생가능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26A962-676B-4B82-B7EA-2F5A662A3522}"/>
              </a:ext>
            </a:extLst>
          </p:cNvPr>
          <p:cNvSpPr/>
          <p:nvPr/>
        </p:nvSpPr>
        <p:spPr>
          <a:xfrm>
            <a:off x="456409" y="1644445"/>
            <a:ext cx="4039391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  </a:t>
            </a:r>
            <a:r>
              <a:rPr lang="ko-KR" altLang="en-US" sz="1000" b="1" dirty="0">
                <a:latin typeface="+mj-ea"/>
                <a:ea typeface="+mj-ea"/>
              </a:rPr>
              <a:t>→</a:t>
            </a:r>
            <a:r>
              <a:rPr lang="en-US" altLang="ko-KR" sz="1000" b="1" dirty="0">
                <a:latin typeface="+mj-ea"/>
                <a:ea typeface="+mj-ea"/>
              </a:rPr>
              <a:t> Data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ko-KR" altLang="en-US" sz="1000" b="1" dirty="0" err="1">
                <a:latin typeface="+mj-ea"/>
                <a:ea typeface="+mj-ea"/>
              </a:rPr>
              <a:t>표현예시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en-US" altLang="ko-KR" sz="1000" b="1" dirty="0">
                <a:latin typeface="+mj-ea"/>
                <a:ea typeface="+mj-ea"/>
              </a:rPr>
              <a:t>– </a:t>
            </a:r>
            <a:r>
              <a:rPr lang="ko-KR" altLang="en-US" sz="1000" b="1" dirty="0">
                <a:latin typeface="+mj-ea"/>
                <a:ea typeface="+mj-ea"/>
              </a:rPr>
              <a:t>대표불량과 </a:t>
            </a:r>
            <a:r>
              <a:rPr lang="en-US" altLang="ko-KR" sz="1000" b="1" dirty="0">
                <a:latin typeface="+mj-ea"/>
                <a:ea typeface="+mj-ea"/>
              </a:rPr>
              <a:t>Raw </a:t>
            </a:r>
            <a:r>
              <a:rPr lang="ko-KR" altLang="en-US" sz="1000" b="1" dirty="0">
                <a:latin typeface="+mj-ea"/>
                <a:ea typeface="+mj-ea"/>
              </a:rPr>
              <a:t>불량 </a:t>
            </a:r>
            <a:r>
              <a:rPr lang="en-US" altLang="ko-KR" sz="1000" b="1" dirty="0">
                <a:latin typeface="+mj-ea"/>
                <a:ea typeface="+mj-ea"/>
              </a:rPr>
              <a:t>data </a:t>
            </a:r>
            <a:r>
              <a:rPr lang="ko-KR" altLang="en-US" sz="1000" b="1" dirty="0">
                <a:latin typeface="+mj-ea"/>
                <a:ea typeface="+mj-ea"/>
              </a:rPr>
              <a:t>구분관리</a:t>
            </a:r>
            <a:endParaRPr lang="en-US" altLang="ko-KR" sz="1000" b="1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2C505F-F46E-4C96-9087-90978199DB2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55:$W$5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542" y="1937859"/>
            <a:ext cx="8068235" cy="94129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ACDC7F-7C01-4E03-B198-2DC3918F00E2}"/>
              </a:ext>
            </a:extLst>
          </p:cNvPr>
          <p:cNvSpPr/>
          <p:nvPr/>
        </p:nvSpPr>
        <p:spPr>
          <a:xfrm>
            <a:off x="655542" y="3242456"/>
            <a:ext cx="491695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</a:t>
            </a:r>
            <a:r>
              <a:rPr lang="ko-KR" altLang="en-US" sz="1000" b="1" dirty="0">
                <a:latin typeface="+mj-ea"/>
                <a:ea typeface="+mj-ea"/>
              </a:rPr>
              <a:t>▷ 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안 </a:t>
            </a:r>
            <a:r>
              <a:rPr lang="en-US" altLang="ko-KR" sz="1000" b="1" dirty="0">
                <a:latin typeface="+mj-ea"/>
                <a:ea typeface="+mj-ea"/>
              </a:rPr>
              <a:t>– </a:t>
            </a:r>
            <a:r>
              <a:rPr lang="ko-KR" altLang="en-US" sz="1000" b="1" dirty="0">
                <a:latin typeface="+mj-ea"/>
                <a:ea typeface="+mj-ea"/>
              </a:rPr>
              <a:t>기존 </a:t>
            </a:r>
            <a:r>
              <a:rPr lang="en-US" altLang="ko-KR" sz="1000" b="1" dirty="0">
                <a:latin typeface="+mj-ea"/>
                <a:ea typeface="+mj-ea"/>
              </a:rPr>
              <a:t>Raw</a:t>
            </a:r>
            <a:r>
              <a:rPr lang="ko-KR" altLang="en-US" sz="1000" b="1" dirty="0">
                <a:latin typeface="+mj-ea"/>
                <a:ea typeface="+mj-ea"/>
              </a:rPr>
              <a:t>데이터 테이블 외 대표결점 전용</a:t>
            </a:r>
            <a:r>
              <a:rPr lang="en-US" altLang="ko-KR" sz="1000" b="1" dirty="0">
                <a:latin typeface="+mj-ea"/>
                <a:ea typeface="+mj-ea"/>
              </a:rPr>
              <a:t>(</a:t>
            </a:r>
            <a:r>
              <a:rPr lang="ko-KR" altLang="en-US" sz="1000" b="1" dirty="0">
                <a:latin typeface="+mj-ea"/>
                <a:ea typeface="+mj-ea"/>
              </a:rPr>
              <a:t>별도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r>
              <a:rPr lang="ko-KR" altLang="en-US" sz="1000" b="1" dirty="0">
                <a:latin typeface="+mj-ea"/>
                <a:ea typeface="+mj-ea"/>
              </a:rPr>
              <a:t> 테이블 추가 </a:t>
            </a:r>
            <a:endParaRPr lang="en-US" altLang="ko-KR" sz="1000" b="1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6D222A-109E-4B6C-AB94-ECBBCDC1432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2:$J$43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542" y="3592498"/>
            <a:ext cx="5946401" cy="64097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161734-0F07-4BEC-829E-DECECED21D41}"/>
              </a:ext>
            </a:extLst>
          </p:cNvPr>
          <p:cNvSpPr/>
          <p:nvPr/>
        </p:nvSpPr>
        <p:spPr>
          <a:xfrm>
            <a:off x="702769" y="4265336"/>
            <a:ext cx="491695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</a:t>
            </a:r>
            <a:r>
              <a:rPr lang="ko-KR" altLang="en-US" sz="1000" b="1" dirty="0">
                <a:latin typeface="+mj-ea"/>
                <a:ea typeface="+mj-ea"/>
              </a:rPr>
              <a:t>▷ </a:t>
            </a:r>
            <a:r>
              <a:rPr lang="en-US" altLang="ko-KR" sz="1000" b="1" dirty="0">
                <a:latin typeface="+mj-ea"/>
                <a:ea typeface="+mj-ea"/>
              </a:rPr>
              <a:t>2</a:t>
            </a:r>
            <a:r>
              <a:rPr lang="ko-KR" altLang="en-US" sz="1000" b="1" dirty="0">
                <a:latin typeface="+mj-ea"/>
                <a:ea typeface="+mj-ea"/>
              </a:rPr>
              <a:t>안 </a:t>
            </a:r>
            <a:r>
              <a:rPr lang="en-US" altLang="ko-KR" sz="1000" b="1" dirty="0">
                <a:latin typeface="+mj-ea"/>
                <a:ea typeface="+mj-ea"/>
              </a:rPr>
              <a:t>– </a:t>
            </a:r>
            <a:r>
              <a:rPr lang="ko-KR" altLang="en-US" sz="1000" b="1" dirty="0">
                <a:latin typeface="+mj-ea"/>
                <a:ea typeface="+mj-ea"/>
              </a:rPr>
              <a:t>기존 </a:t>
            </a:r>
            <a:r>
              <a:rPr lang="en-US" altLang="ko-KR" sz="1000" b="1" dirty="0">
                <a:latin typeface="+mj-ea"/>
                <a:ea typeface="+mj-ea"/>
              </a:rPr>
              <a:t>Raw</a:t>
            </a:r>
            <a:r>
              <a:rPr lang="ko-KR" altLang="en-US" sz="1000" b="1" dirty="0">
                <a:latin typeface="+mj-ea"/>
                <a:ea typeface="+mj-ea"/>
              </a:rPr>
              <a:t>데이터 테이블에 해당 대표결점 항목 추가</a:t>
            </a:r>
            <a:endParaRPr lang="en-US" altLang="ko-KR" sz="1000" b="1" dirty="0"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0F3B89C-A5EC-44C9-BCCC-D0EA3B73A59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7:$L$48"/>
              </a:ext>
            </a:extLst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542" y="4635163"/>
            <a:ext cx="6954931" cy="64826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5B53A9-CE94-467E-9BA2-F9F8E94F38DF}"/>
              </a:ext>
            </a:extLst>
          </p:cNvPr>
          <p:cNvSpPr/>
          <p:nvPr/>
        </p:nvSpPr>
        <p:spPr>
          <a:xfrm>
            <a:off x="456408" y="5293162"/>
            <a:ext cx="4039391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  </a:t>
            </a:r>
            <a:r>
              <a:rPr lang="ko-KR" altLang="en-US" sz="1000" b="1" dirty="0">
                <a:latin typeface="+mj-ea"/>
                <a:ea typeface="+mj-ea"/>
              </a:rPr>
              <a:t>→</a:t>
            </a:r>
            <a:r>
              <a:rPr lang="en-US" altLang="ko-KR" sz="1000" b="1" dirty="0">
                <a:latin typeface="+mj-ea"/>
                <a:ea typeface="+mj-ea"/>
              </a:rPr>
              <a:t> 1</a:t>
            </a:r>
            <a:r>
              <a:rPr lang="ko-KR" altLang="en-US" sz="1000" b="1" dirty="0">
                <a:latin typeface="+mj-ea"/>
                <a:ea typeface="+mj-ea"/>
              </a:rPr>
              <a:t>안 구축완료 예상 </a:t>
            </a:r>
            <a:r>
              <a:rPr lang="en-US" altLang="ko-KR" sz="1000" b="1" dirty="0">
                <a:latin typeface="+mj-ea"/>
                <a:ea typeface="+mj-ea"/>
              </a:rPr>
              <a:t>: ~10/10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  </a:t>
            </a:r>
            <a:r>
              <a:rPr lang="ko-KR" altLang="en-US" sz="1000" b="1" dirty="0">
                <a:latin typeface="+mj-ea"/>
                <a:ea typeface="+mj-ea"/>
              </a:rPr>
              <a:t>→ </a:t>
            </a:r>
            <a:r>
              <a:rPr lang="en-US" altLang="ko-KR" sz="1000" b="1" dirty="0">
                <a:latin typeface="+mj-ea"/>
                <a:ea typeface="+mj-ea"/>
              </a:rPr>
              <a:t>2</a:t>
            </a:r>
            <a:r>
              <a:rPr lang="ko-KR" altLang="en-US" sz="1000" b="1" dirty="0">
                <a:latin typeface="+mj-ea"/>
                <a:ea typeface="+mj-ea"/>
              </a:rPr>
              <a:t>안 구축완료 예상 </a:t>
            </a:r>
            <a:r>
              <a:rPr lang="en-US" altLang="ko-KR" sz="1000" b="1" dirty="0">
                <a:latin typeface="+mj-ea"/>
                <a:ea typeface="+mj-ea"/>
              </a:rPr>
              <a:t>: ~10/17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EDDCC6-2580-4F81-821E-128FF64EF348}"/>
              </a:ext>
            </a:extLst>
          </p:cNvPr>
          <p:cNvSpPr/>
          <p:nvPr/>
        </p:nvSpPr>
        <p:spPr>
          <a:xfrm>
            <a:off x="456407" y="2997753"/>
            <a:ext cx="4039391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 </a:t>
            </a:r>
            <a:r>
              <a:rPr lang="en-US" altLang="ko-KR" sz="1000" b="1" u="sng" dirty="0">
                <a:latin typeface="+mj-ea"/>
                <a:ea typeface="+mj-ea"/>
              </a:rPr>
              <a:t> </a:t>
            </a:r>
            <a:r>
              <a:rPr lang="ko-KR" altLang="en-US" sz="1000" b="1" u="sng" dirty="0">
                <a:latin typeface="+mj-ea"/>
                <a:ea typeface="+mj-ea"/>
              </a:rPr>
              <a:t>→</a:t>
            </a:r>
            <a:r>
              <a:rPr lang="en-US" altLang="ko-KR" sz="1000" b="1" u="sng" dirty="0">
                <a:latin typeface="+mj-ea"/>
                <a:ea typeface="+mj-ea"/>
              </a:rPr>
              <a:t> </a:t>
            </a:r>
            <a:r>
              <a:rPr lang="ko-KR" altLang="en-US" sz="1000" b="1" u="sng" dirty="0">
                <a:latin typeface="+mj-ea"/>
                <a:ea typeface="+mj-ea"/>
              </a:rPr>
              <a:t>업체 대표 불량 </a:t>
            </a:r>
            <a:r>
              <a:rPr lang="en-US" altLang="ko-KR" sz="1000" b="1" u="sng" dirty="0">
                <a:latin typeface="+mj-ea"/>
                <a:ea typeface="+mj-ea"/>
              </a:rPr>
              <a:t>DB</a:t>
            </a:r>
            <a:r>
              <a:rPr lang="ko-KR" altLang="en-US" sz="1000" b="1" u="sng" dirty="0">
                <a:latin typeface="+mj-ea"/>
                <a:ea typeface="+mj-ea"/>
              </a:rPr>
              <a:t>연동 방안 </a:t>
            </a:r>
            <a:r>
              <a:rPr lang="en-US" altLang="ko-KR" sz="1000" b="1" u="sng" dirty="0">
                <a:latin typeface="+mj-ea"/>
                <a:ea typeface="+mj-ea"/>
              </a:rPr>
              <a:t>(</a:t>
            </a:r>
            <a:r>
              <a:rPr lang="ko-KR" altLang="en-US" sz="1000" b="1" u="sng" dirty="0">
                <a:latin typeface="+mj-ea"/>
                <a:ea typeface="+mj-ea"/>
              </a:rPr>
              <a:t>내부 검토 후 결정 예정</a:t>
            </a:r>
            <a:r>
              <a:rPr lang="en-US" altLang="ko-KR" sz="1000" b="1" u="sng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146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525940" y="4954408"/>
            <a:ext cx="596749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- </a:t>
            </a:r>
            <a:r>
              <a:rPr lang="ko-KR" altLang="en-US" sz="1000" b="1" dirty="0">
                <a:latin typeface="+mj-ea"/>
                <a:ea typeface="+mj-ea"/>
              </a:rPr>
              <a:t>재고 </a:t>
            </a:r>
            <a:r>
              <a:rPr lang="ko-KR" altLang="en-US" sz="1000" b="1" dirty="0" err="1">
                <a:latin typeface="+mj-ea"/>
                <a:ea typeface="+mj-ea"/>
              </a:rPr>
              <a:t>일치화</a:t>
            </a:r>
            <a:r>
              <a:rPr lang="ko-KR" altLang="en-US" sz="1000" b="1" dirty="0">
                <a:latin typeface="+mj-ea"/>
                <a:ea typeface="+mj-ea"/>
              </a:rPr>
              <a:t> 후 전산 단독 운영 진행 필요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- </a:t>
            </a:r>
            <a:r>
              <a:rPr lang="ko-KR" altLang="en-US" sz="1000" b="1" dirty="0" err="1">
                <a:latin typeface="+mj-ea"/>
                <a:ea typeface="+mj-ea"/>
              </a:rPr>
              <a:t>수불부</a:t>
            </a:r>
            <a:r>
              <a:rPr lang="ko-KR" altLang="en-US" sz="1000" b="1" dirty="0">
                <a:latin typeface="+mj-ea"/>
                <a:ea typeface="+mj-ea"/>
              </a:rPr>
              <a:t> 관련 기능 추가 확인 진행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- </a:t>
            </a:r>
            <a:r>
              <a:rPr lang="ko-KR" altLang="en-US" sz="1000" b="1" dirty="0" err="1">
                <a:latin typeface="+mj-ea"/>
                <a:ea typeface="+mj-ea"/>
              </a:rPr>
              <a:t>재고실사</a:t>
            </a:r>
            <a:r>
              <a:rPr lang="ko-KR" altLang="en-US" sz="1000" b="1" dirty="0">
                <a:latin typeface="+mj-ea"/>
                <a:ea typeface="+mj-ea"/>
              </a:rPr>
              <a:t> 이후 추가 개선점 개선 작업 후 </a:t>
            </a:r>
            <a:r>
              <a:rPr lang="en-US" altLang="ko-KR" sz="1000" b="1" dirty="0">
                <a:latin typeface="+mj-ea"/>
                <a:ea typeface="+mj-ea"/>
              </a:rPr>
              <a:t>10</a:t>
            </a:r>
            <a:r>
              <a:rPr lang="ko-KR" altLang="en-US" sz="1000" b="1" dirty="0">
                <a:latin typeface="+mj-ea"/>
                <a:ea typeface="+mj-ea"/>
              </a:rPr>
              <a:t>월 재고 실사 시 반영 예정</a:t>
            </a:r>
            <a:endParaRPr lang="en-US" altLang="ko-KR" sz="1000" b="1" dirty="0">
              <a:latin typeface="+mj-ea"/>
              <a:ea typeface="+mj-ea"/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42892" y="6458582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40" y="596010"/>
            <a:ext cx="230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4) </a:t>
            </a:r>
            <a:r>
              <a:rPr lang="ko-KR" altLang="en-US" sz="1600" b="1" dirty="0">
                <a:latin typeface="+mj-ea"/>
                <a:ea typeface="+mj-ea"/>
              </a:rPr>
              <a:t>추가 업무 상세 내용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재고 </a:t>
            </a:r>
            <a:r>
              <a:rPr lang="ko-KR" altLang="en-US" sz="1200" b="1" dirty="0" err="1">
                <a:latin typeface="+mj-ea"/>
                <a:ea typeface="+mj-ea"/>
              </a:rPr>
              <a:t>일치화</a:t>
            </a:r>
            <a:r>
              <a:rPr lang="ko-KR" altLang="en-US" sz="1200" b="1" dirty="0">
                <a:latin typeface="+mj-ea"/>
                <a:ea typeface="+mj-ea"/>
              </a:rPr>
              <a:t> 관련 작업내용</a:t>
            </a:r>
            <a:endParaRPr lang="en-US" altLang="ko-KR" sz="1200" b="1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1CE1BE-2B35-4C3C-A103-36A8A0A1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71458"/>
              </p:ext>
            </p:extLst>
          </p:nvPr>
        </p:nvGraphicFramePr>
        <p:xfrm>
          <a:off x="164453" y="1275003"/>
          <a:ext cx="11922766" cy="3679404"/>
        </p:xfrm>
        <a:graphic>
          <a:graphicData uri="http://schemas.openxmlformats.org/drawingml/2006/table">
            <a:tbl>
              <a:tblPr/>
              <a:tblGrid>
                <a:gridCol w="463320">
                  <a:extLst>
                    <a:ext uri="{9D8B030D-6E8A-4147-A177-3AD203B41FA5}">
                      <a16:colId xmlns:a16="http://schemas.microsoft.com/office/drawing/2014/main" val="566301649"/>
                    </a:ext>
                  </a:extLst>
                </a:gridCol>
                <a:gridCol w="555984">
                  <a:extLst>
                    <a:ext uri="{9D8B030D-6E8A-4147-A177-3AD203B41FA5}">
                      <a16:colId xmlns:a16="http://schemas.microsoft.com/office/drawing/2014/main" val="714910449"/>
                    </a:ext>
                  </a:extLst>
                </a:gridCol>
                <a:gridCol w="1111967">
                  <a:extLst>
                    <a:ext uri="{9D8B030D-6E8A-4147-A177-3AD203B41FA5}">
                      <a16:colId xmlns:a16="http://schemas.microsoft.com/office/drawing/2014/main" val="300894798"/>
                    </a:ext>
                  </a:extLst>
                </a:gridCol>
                <a:gridCol w="1111967">
                  <a:extLst>
                    <a:ext uri="{9D8B030D-6E8A-4147-A177-3AD203B41FA5}">
                      <a16:colId xmlns:a16="http://schemas.microsoft.com/office/drawing/2014/main" val="2319790306"/>
                    </a:ext>
                  </a:extLst>
                </a:gridCol>
                <a:gridCol w="442728">
                  <a:extLst>
                    <a:ext uri="{9D8B030D-6E8A-4147-A177-3AD203B41FA5}">
                      <a16:colId xmlns:a16="http://schemas.microsoft.com/office/drawing/2014/main" val="4145992443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973504375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469249358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812294573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95341068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826612757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214134623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516844505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225808655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655879506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1758283022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189579972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996182004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603625594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2823179970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734493001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979467738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1776097034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472225664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3762761734"/>
                    </a:ext>
                  </a:extLst>
                </a:gridCol>
                <a:gridCol w="411840">
                  <a:extLst>
                    <a:ext uri="{9D8B030D-6E8A-4147-A177-3AD203B41FA5}">
                      <a16:colId xmlns:a16="http://schemas.microsoft.com/office/drawing/2014/main" val="566104978"/>
                    </a:ext>
                  </a:extLst>
                </a:gridCol>
              </a:tblGrid>
              <a:tr h="31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59112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이전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미팅진행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실사이전 사전작업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확인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730733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사전작업진행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라벨프린터기 사전확인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미등록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사전등록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145227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월말재고실사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844030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재공조사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재공조사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78806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일괄정리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일괄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정리 프로그램 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1119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실사조정작업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실사 기반 작업진행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61418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이상유무확인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POP vs ERP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자료비교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269088"/>
                  </a:ext>
                </a:extLst>
              </a:tr>
              <a:tr h="420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추가조정작업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02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2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1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4B14C-F6CE-4D8D-ABEB-DD3B57200348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3" y="135483"/>
            <a:ext cx="4813440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전산업무 </a:t>
            </a:r>
            <a:r>
              <a:rPr lang="ko-KR" altLang="en-US" sz="2200" b="1" dirty="0" err="1">
                <a:solidFill>
                  <a:srgbClr val="002060"/>
                </a:solidFill>
                <a:latin typeface="+mj-ea"/>
                <a:ea typeface="+mj-ea"/>
              </a:rPr>
              <a:t>진척현황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 및 오픈예상일정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44640" y="588020"/>
            <a:ext cx="340509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 </a:t>
            </a:r>
            <a:r>
              <a:rPr lang="ko-KR" altLang="en-US" sz="1600" b="1" dirty="0">
                <a:latin typeface="+mj-ea"/>
                <a:ea typeface="+mj-ea"/>
              </a:rPr>
              <a:t>전산관련 업무 내용 별 </a:t>
            </a:r>
            <a:r>
              <a:rPr lang="ko-KR" altLang="en-US" sz="1600" b="1" dirty="0" err="1">
                <a:latin typeface="+mj-ea"/>
                <a:ea typeface="+mj-ea"/>
              </a:rPr>
              <a:t>진척현황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640" y="2949053"/>
            <a:ext cx="3127779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 </a:t>
            </a:r>
            <a:r>
              <a:rPr lang="ko-KR" altLang="en-US" sz="1600" b="1" dirty="0">
                <a:latin typeface="+mj-ea"/>
                <a:ea typeface="+mj-ea"/>
              </a:rPr>
              <a:t>각 품목별 운영관련 </a:t>
            </a:r>
            <a:r>
              <a:rPr lang="ko-KR" altLang="en-US" sz="1600" b="1" dirty="0" err="1">
                <a:latin typeface="+mj-ea"/>
                <a:ea typeface="+mj-ea"/>
              </a:rPr>
              <a:t>예상일정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4640" y="2369383"/>
            <a:ext cx="3100529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  -. </a:t>
            </a:r>
            <a:r>
              <a:rPr lang="ko-KR" altLang="en-US" sz="1100" dirty="0">
                <a:latin typeface="+mj-ea"/>
                <a:ea typeface="+mj-ea"/>
              </a:rPr>
              <a:t>진행 간 개발 개선 항목 지속 추가 진행 중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4640" y="5354456"/>
            <a:ext cx="627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  -. </a:t>
            </a:r>
            <a:r>
              <a:rPr lang="ko-KR" altLang="en-US" sz="1100" dirty="0">
                <a:latin typeface="+mj-ea"/>
              </a:rPr>
              <a:t>주 전산 변경 작업을 위한 작업 진행 중 </a:t>
            </a:r>
            <a:r>
              <a:rPr lang="en-US" altLang="ko-KR" sz="1100" dirty="0">
                <a:latin typeface="+mj-ea"/>
              </a:rPr>
              <a:t>– </a:t>
            </a:r>
            <a:r>
              <a:rPr lang="ko-KR" altLang="en-US" sz="1100" dirty="0">
                <a:latin typeface="+mj-ea"/>
              </a:rPr>
              <a:t>전환 작업 간 문제점 해결 진행 중</a:t>
            </a: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  -. </a:t>
            </a:r>
            <a:r>
              <a:rPr lang="ko-KR" altLang="en-US" sz="1100" dirty="0" err="1">
                <a:latin typeface="+mj-ea"/>
              </a:rPr>
              <a:t>재공</a:t>
            </a:r>
            <a:r>
              <a:rPr lang="ko-KR" altLang="en-US" sz="1100" dirty="0">
                <a:latin typeface="+mj-ea"/>
              </a:rPr>
              <a:t> 조사를 위한 개선 작업 진행 중</a:t>
            </a: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  -. </a:t>
            </a:r>
            <a:r>
              <a:rPr lang="ko-KR" altLang="en-US" sz="1100" dirty="0">
                <a:latin typeface="+mj-ea"/>
              </a:rPr>
              <a:t>일부 단독 운영일자 변경진행 </a:t>
            </a:r>
            <a:r>
              <a:rPr lang="en-US" altLang="ko-KR" sz="1100" dirty="0">
                <a:latin typeface="+mj-ea"/>
              </a:rPr>
              <a:t>– BOM</a:t>
            </a:r>
            <a:r>
              <a:rPr lang="ko-KR" altLang="en-US" sz="1100" dirty="0">
                <a:latin typeface="+mj-ea"/>
              </a:rPr>
              <a:t>수정 및 적용</a:t>
            </a:r>
            <a:r>
              <a:rPr lang="en-US" altLang="ko-KR" sz="1100" dirty="0">
                <a:latin typeface="+mj-ea"/>
              </a:rPr>
              <a:t>, </a:t>
            </a:r>
            <a:r>
              <a:rPr lang="ko-KR" altLang="en-US" sz="1100" dirty="0">
                <a:latin typeface="+mj-ea"/>
              </a:rPr>
              <a:t>일부 프로그램 개발지연</a:t>
            </a:r>
            <a:r>
              <a:rPr lang="en-US" altLang="ko-KR" sz="1100" dirty="0">
                <a:latin typeface="+mj-ea"/>
              </a:rPr>
              <a:t> </a:t>
            </a:r>
            <a:r>
              <a:rPr lang="ko-KR" altLang="en-US" sz="1100" dirty="0">
                <a:latin typeface="+mj-ea"/>
              </a:rPr>
              <a:t>등으로 인함</a:t>
            </a:r>
            <a:r>
              <a:rPr lang="en-US" altLang="ko-KR" sz="1100" dirty="0">
                <a:latin typeface="+mj-ea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CE4861-6DEF-4B7A-B829-CD8852D438F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:$G$8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641" y="990594"/>
            <a:ext cx="5929558" cy="143193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61FD03-4058-44AF-9632-9EDAEF751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40" y="3349596"/>
            <a:ext cx="11550345" cy="20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신규 전산 운영현황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344640" y="604719"/>
            <a:ext cx="216277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 </a:t>
            </a:r>
            <a:r>
              <a:rPr lang="ko-KR" altLang="en-US" sz="1600" b="1" dirty="0" err="1">
                <a:latin typeface="+mj-ea"/>
                <a:ea typeface="+mj-ea"/>
              </a:rPr>
              <a:t>구축대비</a:t>
            </a:r>
            <a:r>
              <a:rPr lang="ko-KR" altLang="en-US" sz="1600" b="1" dirty="0">
                <a:latin typeface="+mj-ea"/>
                <a:ea typeface="+mj-ea"/>
              </a:rPr>
              <a:t> 운영현황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35979" y="1008023"/>
            <a:ext cx="4145281" cy="8194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latin typeface="+mj-ea"/>
                <a:ea typeface="+mj-ea"/>
              </a:rPr>
              <a:t>※</a:t>
            </a:r>
            <a:r>
              <a:rPr lang="ko-KR" altLang="en-US" sz="1050" b="1" dirty="0">
                <a:latin typeface="+mj-ea"/>
                <a:ea typeface="+mj-ea"/>
              </a:rPr>
              <a:t> 참고사항</a:t>
            </a:r>
            <a:endParaRPr lang="en-US" altLang="ko-KR" sz="105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→ </a:t>
            </a:r>
            <a:r>
              <a:rPr lang="en-US" altLang="ko-KR" sz="1050" dirty="0">
                <a:latin typeface="+mj-ea"/>
                <a:ea typeface="+mj-ea"/>
              </a:rPr>
              <a:t>DECO, PCPMMA </a:t>
            </a:r>
            <a:r>
              <a:rPr lang="ko-KR" altLang="en-US" sz="1050" dirty="0">
                <a:latin typeface="+mj-ea"/>
                <a:ea typeface="+mj-ea"/>
              </a:rPr>
              <a:t>일부 </a:t>
            </a:r>
            <a:r>
              <a:rPr lang="en-US" altLang="ko-KR" sz="1050" dirty="0">
                <a:latin typeface="+mj-ea"/>
                <a:ea typeface="+mj-ea"/>
              </a:rPr>
              <a:t>BOM </a:t>
            </a:r>
            <a:r>
              <a:rPr lang="ko-KR" altLang="en-US" sz="1050" dirty="0">
                <a:latin typeface="+mj-ea"/>
                <a:ea typeface="+mj-ea"/>
              </a:rPr>
              <a:t>수정 작업 진행 중</a:t>
            </a:r>
            <a:endParaRPr lang="en-US" altLang="ko-KR" sz="105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→ 선 </a:t>
            </a:r>
            <a:r>
              <a:rPr lang="ko-KR" altLang="en-US" sz="1050" dirty="0" err="1">
                <a:latin typeface="+mj-ea"/>
                <a:ea typeface="+mj-ea"/>
              </a:rPr>
              <a:t>합지</a:t>
            </a:r>
            <a:r>
              <a:rPr lang="ko-KR" altLang="en-US" sz="1050" dirty="0">
                <a:latin typeface="+mj-ea"/>
                <a:ea typeface="+mj-ea"/>
              </a:rPr>
              <a:t> 외 현재 운영 자체는 가능 </a:t>
            </a:r>
            <a:r>
              <a:rPr lang="en-US" altLang="ko-KR" sz="1050" dirty="0">
                <a:latin typeface="+mj-ea"/>
                <a:ea typeface="+mj-ea"/>
              </a:rPr>
              <a:t>– </a:t>
            </a:r>
            <a:r>
              <a:rPr lang="ko-KR" altLang="en-US" sz="1050" dirty="0">
                <a:latin typeface="+mj-ea"/>
                <a:ea typeface="+mj-ea"/>
              </a:rPr>
              <a:t>기능 개선작업 진행 중</a:t>
            </a:r>
            <a:endParaRPr lang="en-US" altLang="ko-KR" sz="105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56303E-C47F-422D-8830-2DDFF43DF15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:$S$19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340" y="2037137"/>
            <a:ext cx="10964713" cy="453757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4C963F-5BEB-4992-93E3-140ADD25555C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U$4:$AB$6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340" y="1046434"/>
            <a:ext cx="5393951" cy="94577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633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신규 전산 운영현황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612601"/>
            <a:ext cx="974997" cy="36419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1" name="그림 10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80:$F$80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1857" y="879096"/>
            <a:ext cx="2933722" cy="2095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44640" y="604719"/>
            <a:ext cx="3685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 </a:t>
            </a:r>
            <a:r>
              <a:rPr lang="ko-KR" altLang="en-US" sz="1600" b="1" dirty="0">
                <a:latin typeface="+mj-ea"/>
                <a:ea typeface="+mj-ea"/>
              </a:rPr>
              <a:t>전산 업무현황</a:t>
            </a:r>
            <a:r>
              <a:rPr lang="en-US" altLang="ko-KR" sz="1600" b="1" dirty="0">
                <a:latin typeface="+mj-ea"/>
                <a:ea typeface="+mj-ea"/>
              </a:rPr>
              <a:t> (</a:t>
            </a:r>
            <a:r>
              <a:rPr lang="ko-KR" altLang="en-US" sz="1600" b="1" dirty="0" err="1">
                <a:latin typeface="+mj-ea"/>
                <a:ea typeface="+mj-ea"/>
              </a:rPr>
              <a:t>오픈관련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필요업무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31558" y="6112587"/>
            <a:ext cx="596749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-. </a:t>
            </a:r>
            <a:r>
              <a:rPr lang="ko-KR" altLang="en-US" sz="1100" dirty="0">
                <a:latin typeface="+mj-ea"/>
                <a:ea typeface="+mj-ea"/>
              </a:rPr>
              <a:t>자재 출고</a:t>
            </a:r>
            <a:r>
              <a:rPr lang="en-US" altLang="ko-KR" sz="1100" dirty="0">
                <a:latin typeface="+mj-ea"/>
                <a:ea typeface="+mj-ea"/>
              </a:rPr>
              <a:t>(PDA) </a:t>
            </a:r>
            <a:r>
              <a:rPr lang="ko-KR" altLang="en-US" sz="1100" dirty="0">
                <a:latin typeface="+mj-ea"/>
                <a:ea typeface="+mj-ea"/>
              </a:rPr>
              <a:t>과 출고 허용토록 개선 작업 진행 중</a:t>
            </a:r>
            <a:endParaRPr lang="en-US" altLang="ko-KR" sz="1100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66E64DF-6643-45E0-BFF9-A0C500C6B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27587"/>
              </p:ext>
            </p:extLst>
          </p:nvPr>
        </p:nvGraphicFramePr>
        <p:xfrm>
          <a:off x="96665" y="1131915"/>
          <a:ext cx="12009612" cy="4980669"/>
        </p:xfrm>
        <a:graphic>
          <a:graphicData uri="http://schemas.openxmlformats.org/drawingml/2006/table">
            <a:tbl>
              <a:tblPr/>
              <a:tblGrid>
                <a:gridCol w="312978">
                  <a:extLst>
                    <a:ext uri="{9D8B030D-6E8A-4147-A177-3AD203B41FA5}">
                      <a16:colId xmlns:a16="http://schemas.microsoft.com/office/drawing/2014/main" val="908743781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4023337416"/>
                    </a:ext>
                  </a:extLst>
                </a:gridCol>
                <a:gridCol w="691462">
                  <a:extLst>
                    <a:ext uri="{9D8B030D-6E8A-4147-A177-3AD203B41FA5}">
                      <a16:colId xmlns:a16="http://schemas.microsoft.com/office/drawing/2014/main" val="370058583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2796752400"/>
                    </a:ext>
                  </a:extLst>
                </a:gridCol>
                <a:gridCol w="1048111">
                  <a:extLst>
                    <a:ext uri="{9D8B030D-6E8A-4147-A177-3AD203B41FA5}">
                      <a16:colId xmlns:a16="http://schemas.microsoft.com/office/drawing/2014/main" val="36487777"/>
                    </a:ext>
                  </a:extLst>
                </a:gridCol>
                <a:gridCol w="3144333">
                  <a:extLst>
                    <a:ext uri="{9D8B030D-6E8A-4147-A177-3AD203B41FA5}">
                      <a16:colId xmlns:a16="http://schemas.microsoft.com/office/drawing/2014/main" val="3675750918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2948273645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617376567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289457635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3375579435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3325823737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1834126249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2726655138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406325103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1613542999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3198328157"/>
                    </a:ext>
                  </a:extLst>
                </a:gridCol>
                <a:gridCol w="524056">
                  <a:extLst>
                    <a:ext uri="{9D8B030D-6E8A-4147-A177-3AD203B41FA5}">
                      <a16:colId xmlns:a16="http://schemas.microsoft.com/office/drawing/2014/main" val="2713181202"/>
                    </a:ext>
                  </a:extLst>
                </a:gridCol>
              </a:tblGrid>
              <a:tr h="2591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46880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등록 된 진행제품에 대한 등록 진행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18083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 계산문제 되는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수정 작업 진행 중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DECO,PCPMMA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 타입 라우팅 변경으로 추가 조정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18086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라우팅 및 자품목설정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등록 된 진행제품에 대한 등록 진행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(PWA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906332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인수인계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공정별 인수인계 시스템 개선 작업 진행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재고 연계 작업 진행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629309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실무담당자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포장단위 설정 및 다중업체별 내용 추가 등록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641159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 변환작업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메뉴 및 해더부분 현지 언어변환 작업진행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82631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장표개발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필요장표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기존 장표 개선 작업 진행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EDI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확인화면장표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완료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선합지관련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 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29901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 AOI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자동검사기 연동작업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956749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김종현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PDA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자재요청대비 과출고 허용토룍 프로그램수정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552664"/>
                  </a:ext>
                </a:extLst>
              </a:tr>
              <a:tr h="437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매칭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월말 재고실사를 통한 재고 반영 및 매칭 작업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재공조사 프로그램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작업 진행 예정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 진행 후 일괄 정리 프로그램개발 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9/30</a:t>
                      </a:r>
                      <a:b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10/31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772399"/>
                  </a:ext>
                </a:extLst>
              </a:tr>
              <a:tr h="3725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김기영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선합지운영작업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및 기능개선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사전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최종 연동 작업 진행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프로그램 관련 개선 및 개발 진행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EDI: 9/23</a:t>
                      </a:r>
                      <a:b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9/30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591279"/>
                  </a:ext>
                </a:extLst>
              </a:tr>
              <a:tr h="47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개선점관련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 관련 문제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IF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문제에 대한 해결 진행 예정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 처리 문제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I/F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처리 문제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14749"/>
                  </a:ext>
                </a:extLst>
              </a:tr>
              <a:tr h="5183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개선점관련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개선작업 중인 내용 추가 검토 및 의견확인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부분 개선 작업 진행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본사추가 개발 요청 내용 정리 예정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뒷장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12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80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344640" y="596010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</a:t>
            </a:r>
            <a:r>
              <a:rPr lang="ko-KR" altLang="en-US" sz="1600" b="1" dirty="0">
                <a:latin typeface="+mj-ea"/>
                <a:ea typeface="+mj-ea"/>
              </a:rPr>
              <a:t> 개발 예정 업무</a:t>
            </a:r>
            <a:r>
              <a:rPr lang="en-US" altLang="ko-KR" sz="1600" b="1" dirty="0">
                <a:latin typeface="+mj-ea"/>
                <a:ea typeface="+mj-ea"/>
              </a:rPr>
              <a:t>(1</a:t>
            </a:r>
            <a:r>
              <a:rPr lang="ko-KR" altLang="en-US" sz="1600" b="1" dirty="0">
                <a:latin typeface="+mj-ea"/>
                <a:ea typeface="+mj-ea"/>
              </a:rPr>
              <a:t>차 </a:t>
            </a:r>
            <a:r>
              <a:rPr lang="ko-KR" altLang="en-US" sz="1600" b="1" dirty="0" err="1">
                <a:latin typeface="+mj-ea"/>
                <a:ea typeface="+mj-ea"/>
              </a:rPr>
              <a:t>고도화작업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297490" y="1903009"/>
            <a:ext cx="2833550" cy="106182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※ </a:t>
            </a:r>
            <a:r>
              <a:rPr lang="ko-KR" altLang="en-US" sz="1200" b="1" dirty="0">
                <a:latin typeface="+mj-ea"/>
                <a:ea typeface="+mj-ea"/>
              </a:rPr>
              <a:t>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내부 미팅 및 업체 추가 미팅 진행 완료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→ 견적 및 설계 작업 진행 중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추가 필요 내용에 대해서는 별도 내부 확인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4" name="그림 1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0:$N$61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640" y="984727"/>
            <a:ext cx="8850030" cy="55899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255415"/>
              </p:ext>
            </p:extLst>
          </p:nvPr>
        </p:nvGraphicFramePr>
        <p:xfrm>
          <a:off x="9194670" y="122015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94670" y="122015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15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42892" y="6458582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115662" y="914190"/>
            <a:ext cx="596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예상 업무 스케줄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058" y="577028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1)</a:t>
            </a:r>
            <a:r>
              <a:rPr lang="ko-KR" altLang="en-US" sz="1600" b="1" dirty="0">
                <a:latin typeface="+mj-ea"/>
                <a:ea typeface="+mj-ea"/>
              </a:rPr>
              <a:t> 개발 예정 업무</a:t>
            </a:r>
            <a:r>
              <a:rPr lang="en-US" altLang="ko-KR" sz="1600" b="1" dirty="0">
                <a:latin typeface="+mj-ea"/>
                <a:ea typeface="+mj-ea"/>
              </a:rPr>
              <a:t>(1</a:t>
            </a:r>
            <a:r>
              <a:rPr lang="ko-KR" altLang="en-US" sz="1600" b="1" dirty="0">
                <a:latin typeface="+mj-ea"/>
                <a:ea typeface="+mj-ea"/>
              </a:rPr>
              <a:t>차 </a:t>
            </a:r>
            <a:r>
              <a:rPr lang="ko-KR" altLang="en-US" sz="1600" b="1" dirty="0" err="1">
                <a:latin typeface="+mj-ea"/>
                <a:ea typeface="+mj-ea"/>
              </a:rPr>
              <a:t>고도화작업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84856"/>
              </p:ext>
            </p:extLst>
          </p:nvPr>
        </p:nvGraphicFramePr>
        <p:xfrm>
          <a:off x="344640" y="1216847"/>
          <a:ext cx="11283478" cy="4622582"/>
        </p:xfrm>
        <a:graphic>
          <a:graphicData uri="http://schemas.openxmlformats.org/drawingml/2006/table">
            <a:tbl>
              <a:tblPr/>
              <a:tblGrid>
                <a:gridCol w="1327468">
                  <a:extLst>
                    <a:ext uri="{9D8B030D-6E8A-4147-A177-3AD203B41FA5}">
                      <a16:colId xmlns:a16="http://schemas.microsoft.com/office/drawing/2014/main" val="1664875142"/>
                    </a:ext>
                  </a:extLst>
                </a:gridCol>
                <a:gridCol w="1991202">
                  <a:extLst>
                    <a:ext uri="{9D8B030D-6E8A-4147-A177-3AD203B41FA5}">
                      <a16:colId xmlns:a16="http://schemas.microsoft.com/office/drawing/2014/main" val="239730625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3032553465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2945734287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741819550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3306952827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2443630156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873013408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2433030180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4266948159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71494159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3925601740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1566766118"/>
                    </a:ext>
                  </a:extLst>
                </a:gridCol>
                <a:gridCol w="663734">
                  <a:extLst>
                    <a:ext uri="{9D8B030D-6E8A-4147-A177-3AD203B41FA5}">
                      <a16:colId xmlns:a16="http://schemas.microsoft.com/office/drawing/2014/main" val="1066274418"/>
                    </a:ext>
                  </a:extLst>
                </a:gridCol>
              </a:tblGrid>
              <a:tr h="283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53615"/>
                  </a:ext>
                </a:extLst>
              </a:tr>
              <a:tr h="4339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개발내용정리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추가필요내용접수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비나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본사연동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결산관련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801388"/>
                  </a:ext>
                </a:extLst>
              </a:tr>
              <a:tr h="4339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업체미팅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추가미팅진행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신규업체소싱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450958"/>
                  </a:ext>
                </a:extLst>
              </a:tr>
              <a:tr h="4339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견적및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업체선정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업체별 단가 및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실력치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대응수준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2633"/>
                  </a:ext>
                </a:extLst>
              </a:tr>
              <a:tr h="4339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개발진행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프로그램 개발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54942"/>
                  </a:ext>
                </a:extLst>
              </a:tr>
              <a:tr h="433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슬리팅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993735"/>
                  </a:ext>
                </a:extLst>
              </a:tr>
              <a:tr h="433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발주프로그램개선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925835"/>
                  </a:ext>
                </a:extLst>
              </a:tr>
              <a:tr h="433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및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결산관련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87857"/>
                  </a:ext>
                </a:extLst>
              </a:tr>
              <a:tr h="433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단위공정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소요량 관련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5907"/>
                  </a:ext>
                </a:extLst>
              </a:tr>
              <a:tr h="433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실적에러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공정변경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분할관련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576594"/>
                  </a:ext>
                </a:extLst>
              </a:tr>
              <a:tr h="433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유효일체크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투입방지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기능추가 및 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00279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6660" y="5811552"/>
            <a:ext cx="8805400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 </a:t>
            </a:r>
            <a:r>
              <a:rPr lang="ko-KR" altLang="en-US" sz="1000" dirty="0">
                <a:latin typeface="+mj-ea"/>
                <a:ea typeface="+mj-ea"/>
              </a:rPr>
              <a:t>  </a:t>
            </a:r>
            <a:r>
              <a:rPr lang="en-US" altLang="ko-KR" sz="1000" dirty="0">
                <a:latin typeface="+mj-ea"/>
                <a:ea typeface="+mj-ea"/>
              </a:rPr>
              <a:t>     - </a:t>
            </a:r>
            <a:r>
              <a:rPr lang="ko-KR" altLang="en-US" sz="1000" dirty="0">
                <a:latin typeface="+mj-ea"/>
                <a:ea typeface="+mj-ea"/>
              </a:rPr>
              <a:t>비 정규 </a:t>
            </a:r>
            <a:r>
              <a:rPr lang="en-US" altLang="ko-KR" sz="1000" dirty="0">
                <a:latin typeface="+mj-ea"/>
                <a:ea typeface="+mj-ea"/>
              </a:rPr>
              <a:t>SR</a:t>
            </a:r>
            <a:r>
              <a:rPr lang="ko-KR" altLang="en-US" sz="1000" dirty="0">
                <a:latin typeface="+mj-ea"/>
                <a:ea typeface="+mj-ea"/>
              </a:rPr>
              <a:t>과제 전문업체 미팅 진행 완료 </a:t>
            </a:r>
            <a:r>
              <a:rPr lang="en-US" altLang="ko-KR" sz="1000" dirty="0">
                <a:latin typeface="+mj-ea"/>
                <a:ea typeface="+mj-ea"/>
              </a:rPr>
              <a:t>– </a:t>
            </a:r>
            <a:r>
              <a:rPr lang="ko-KR" altLang="en-US" sz="1000" dirty="0">
                <a:latin typeface="+mj-ea"/>
                <a:ea typeface="+mj-ea"/>
              </a:rPr>
              <a:t>개발에 대한 예상일자 및 프로그램 파악 진행중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          (</a:t>
            </a:r>
            <a:r>
              <a:rPr lang="ko-KR" altLang="en-US" sz="1000" dirty="0">
                <a:latin typeface="+mj-ea"/>
                <a:ea typeface="+mj-ea"/>
              </a:rPr>
              <a:t>차주 중 추가 미팅 후 진행 여부 결정예정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        - </a:t>
            </a:r>
            <a:r>
              <a:rPr lang="ko-KR" altLang="en-US" sz="1000" dirty="0">
                <a:latin typeface="+mj-ea"/>
                <a:ea typeface="+mj-ea"/>
              </a:rPr>
              <a:t>구매팀 추가 개발 요청 내용 접수 예정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미팅 상 내용은 접수 완료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68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344640" y="561174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선합지</a:t>
            </a:r>
            <a:r>
              <a:rPr lang="ko-KR" altLang="en-US" sz="1600" b="1" dirty="0">
                <a:latin typeface="+mj-ea"/>
                <a:ea typeface="+mj-ea"/>
              </a:rPr>
              <a:t> 개발 예상 일정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9201" y="6574715"/>
            <a:ext cx="974997" cy="36419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7115" y="4755560"/>
            <a:ext cx="3816592" cy="12167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</a:t>
            </a:r>
            <a:r>
              <a:rPr lang="ko-KR" altLang="en-US" sz="1000" dirty="0">
                <a:latin typeface="+mj-ea"/>
                <a:ea typeface="+mj-ea"/>
              </a:rPr>
              <a:t>고객사 연동정보인 </a:t>
            </a:r>
            <a:r>
              <a:rPr lang="en-US" altLang="ko-KR" sz="1000" dirty="0">
                <a:latin typeface="+mj-ea"/>
                <a:ea typeface="+mj-ea"/>
              </a:rPr>
              <a:t>EDI</a:t>
            </a:r>
            <a:r>
              <a:rPr lang="ko-KR" altLang="en-US" sz="1000" dirty="0">
                <a:latin typeface="+mj-ea"/>
                <a:ea typeface="+mj-ea"/>
              </a:rPr>
              <a:t>관련 </a:t>
            </a:r>
            <a:r>
              <a:rPr lang="en-US" altLang="ko-KR" sz="1000" dirty="0">
                <a:latin typeface="+mj-ea"/>
                <a:ea typeface="+mj-ea"/>
              </a:rPr>
              <a:t>TEST</a:t>
            </a:r>
            <a:r>
              <a:rPr lang="ko-KR" altLang="en-US" sz="1000" dirty="0">
                <a:latin typeface="+mj-ea"/>
                <a:ea typeface="+mj-ea"/>
              </a:rPr>
              <a:t> 완료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(</a:t>
            </a:r>
            <a:r>
              <a:rPr lang="ko-KR" altLang="en-US" sz="1000" dirty="0">
                <a:latin typeface="+mj-ea"/>
                <a:ea typeface="+mj-ea"/>
              </a:rPr>
              <a:t>큰 특이사항은 없음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</a:t>
            </a:r>
            <a:r>
              <a:rPr lang="ko-KR" altLang="en-US" sz="1000" dirty="0">
                <a:latin typeface="+mj-ea"/>
                <a:ea typeface="+mj-ea"/>
              </a:rPr>
              <a:t>지속 대량 정보 송부 관련 이상 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무 </a:t>
            </a:r>
            <a:r>
              <a:rPr lang="en-US" altLang="ko-KR" sz="1000" dirty="0">
                <a:latin typeface="+mj-ea"/>
                <a:ea typeface="+mj-ea"/>
              </a:rPr>
              <a:t>TEST</a:t>
            </a:r>
            <a:r>
              <a:rPr lang="ko-KR" altLang="en-US" sz="1000" dirty="0">
                <a:latin typeface="+mj-ea"/>
                <a:ea typeface="+mj-ea"/>
              </a:rPr>
              <a:t>예정</a:t>
            </a:r>
            <a:r>
              <a:rPr lang="en-US" altLang="ko-KR" sz="1000" dirty="0">
                <a:latin typeface="+mj-ea"/>
                <a:ea typeface="+mj-ea"/>
              </a:rPr>
              <a:t>(EDI</a:t>
            </a:r>
            <a:r>
              <a:rPr lang="ko-KR" altLang="en-US" sz="1000" dirty="0">
                <a:latin typeface="+mj-ea"/>
                <a:ea typeface="+mj-ea"/>
              </a:rPr>
              <a:t>관련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(Auto </a:t>
            </a:r>
            <a:r>
              <a:rPr lang="en-US" altLang="ko-KR" sz="1000" dirty="0" err="1">
                <a:latin typeface="+mj-ea"/>
                <a:ea typeface="+mj-ea"/>
              </a:rPr>
              <a:t>Lami</a:t>
            </a:r>
            <a:r>
              <a:rPr lang="en-US" altLang="ko-KR" sz="1000" dirty="0">
                <a:latin typeface="+mj-ea"/>
                <a:ea typeface="+mj-ea"/>
              </a:rPr>
              <a:t> 1</a:t>
            </a:r>
            <a:r>
              <a:rPr lang="ko-KR" altLang="en-US" sz="1000" dirty="0">
                <a:latin typeface="+mj-ea"/>
                <a:ea typeface="+mj-ea"/>
              </a:rPr>
              <a:t>대 지속 운영 확인진행 예정</a:t>
            </a:r>
            <a:r>
              <a:rPr lang="en-US" altLang="ko-KR" sz="1000" dirty="0">
                <a:latin typeface="+mj-ea"/>
                <a:ea typeface="+mj-ea"/>
              </a:rPr>
              <a:t>-B5)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6B1DE5-70EE-4C1A-9C11-EDFE0CAC2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02881"/>
              </p:ext>
            </p:extLst>
          </p:nvPr>
        </p:nvGraphicFramePr>
        <p:xfrm>
          <a:off x="157115" y="992059"/>
          <a:ext cx="11892015" cy="3629020"/>
        </p:xfrm>
        <a:graphic>
          <a:graphicData uri="http://schemas.openxmlformats.org/drawingml/2006/table">
            <a:tbl>
              <a:tblPr/>
              <a:tblGrid>
                <a:gridCol w="794077">
                  <a:extLst>
                    <a:ext uri="{9D8B030D-6E8A-4147-A177-3AD203B41FA5}">
                      <a16:colId xmlns:a16="http://schemas.microsoft.com/office/drawing/2014/main" val="62696853"/>
                    </a:ext>
                  </a:extLst>
                </a:gridCol>
                <a:gridCol w="535763">
                  <a:extLst>
                    <a:ext uri="{9D8B030D-6E8A-4147-A177-3AD203B41FA5}">
                      <a16:colId xmlns:a16="http://schemas.microsoft.com/office/drawing/2014/main" val="697114353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473738231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312455139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3594156623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246668587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536896709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540686103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070742698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4288113993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360417365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152903964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3756686275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318183127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4113041785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24057346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732348389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4005713167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314336069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503772709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78851757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4137791495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559666555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230835301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1024070048"/>
                    </a:ext>
                  </a:extLst>
                </a:gridCol>
              </a:tblGrid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완료여부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9/18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9/19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9/20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9/21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9/22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9/23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9/25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9/26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9/27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9/28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9/29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9/30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10/3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10/4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10/5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10/6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10/7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10/9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10/10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10/11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10/12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10/13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871287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개선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791866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내부리허설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실물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FLOW)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(9/21)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664701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(9/18)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763107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보완작업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(9/20)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41120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(9/21)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41703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보완작업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(9/23)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066212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내부오픈작업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659011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장표화면구성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775155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고객오픈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95" marR="8495" marT="849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96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46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63340" y="577028"/>
            <a:ext cx="596749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  <a:ea typeface="+mj-ea"/>
              </a:rPr>
              <a:t>        </a:t>
            </a:r>
            <a:r>
              <a:rPr lang="ko-KR" altLang="en-US" sz="1100" b="1" dirty="0">
                <a:latin typeface="+mj-ea"/>
              </a:rPr>
              <a:t>▷ 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EDI TEST </a:t>
            </a:r>
            <a:r>
              <a:rPr lang="ko-KR" altLang="en-US" sz="1400" b="1" dirty="0">
                <a:latin typeface="+mj-ea"/>
                <a:ea typeface="+mj-ea"/>
              </a:rPr>
              <a:t>진행 간 확인 결과</a:t>
            </a:r>
            <a:r>
              <a:rPr lang="en-US" altLang="ko-KR" sz="1400" b="1" dirty="0">
                <a:latin typeface="+mj-ea"/>
                <a:ea typeface="+mj-ea"/>
              </a:rPr>
              <a:t>(1~3</a:t>
            </a:r>
            <a:r>
              <a:rPr lang="ko-KR" altLang="en-US" sz="1400" b="1" dirty="0">
                <a:latin typeface="+mj-ea"/>
                <a:ea typeface="+mj-ea"/>
              </a:rPr>
              <a:t>차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42892" y="6534782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B9CD31-8155-40A0-BF13-EC81F41F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1" y="935239"/>
            <a:ext cx="11637810" cy="25279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15CE6CD-A114-4F42-AB45-E17A1981F7DD}"/>
              </a:ext>
            </a:extLst>
          </p:cNvPr>
          <p:cNvGrpSpPr/>
          <p:nvPr/>
        </p:nvGrpSpPr>
        <p:grpSpPr>
          <a:xfrm>
            <a:off x="344640" y="3608690"/>
            <a:ext cx="8084985" cy="2621872"/>
            <a:chOff x="291365" y="3924533"/>
            <a:chExt cx="8084985" cy="2412934"/>
          </a:xfrm>
        </p:grpSpPr>
        <p:sp>
          <p:nvSpPr>
            <p:cNvPr id="21" name="직사각형 20"/>
            <p:cNvSpPr/>
            <p:nvPr/>
          </p:nvSpPr>
          <p:spPr>
            <a:xfrm>
              <a:off x="291365" y="3924533"/>
              <a:ext cx="8084985" cy="241293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+mj-ea"/>
                  <a:ea typeface="+mj-ea"/>
                </a:rPr>
                <a:t>※</a:t>
              </a:r>
              <a:r>
                <a:rPr lang="ko-KR" altLang="en-US" sz="1200" b="1" dirty="0">
                  <a:latin typeface="+mj-ea"/>
                  <a:ea typeface="+mj-ea"/>
                </a:rPr>
                <a:t> </a:t>
              </a:r>
              <a:r>
                <a:rPr lang="en-US" altLang="ko-KR" sz="1200" b="1" dirty="0">
                  <a:latin typeface="+mj-ea"/>
                  <a:ea typeface="+mj-ea"/>
                </a:rPr>
                <a:t>P-</a:t>
              </a:r>
              <a:r>
                <a:rPr lang="en-US" altLang="ko-KR" sz="1200" b="1" dirty="0" err="1">
                  <a:latin typeface="+mj-ea"/>
                  <a:ea typeface="+mj-ea"/>
                </a:rPr>
                <a:t>Potal</a:t>
              </a:r>
              <a:r>
                <a:rPr lang="en-US" altLang="ko-KR" sz="1200" b="1" dirty="0">
                  <a:latin typeface="+mj-ea"/>
                  <a:ea typeface="+mj-ea"/>
                </a:rPr>
                <a:t> EDI </a:t>
              </a:r>
              <a:r>
                <a:rPr lang="ko-KR" altLang="en-US" sz="1200" b="1" dirty="0">
                  <a:latin typeface="+mj-ea"/>
                  <a:ea typeface="+mj-ea"/>
                </a:rPr>
                <a:t>연동 후 생성 </a:t>
              </a:r>
              <a:r>
                <a:rPr lang="en-US" altLang="ko-KR" sz="1200" b="1" dirty="0">
                  <a:latin typeface="+mj-ea"/>
                  <a:ea typeface="+mj-ea"/>
                </a:rPr>
                <a:t>DATA </a:t>
              </a:r>
              <a:r>
                <a:rPr lang="ko-KR" altLang="en-US" sz="1200" b="1" dirty="0">
                  <a:latin typeface="+mj-ea"/>
                  <a:ea typeface="+mj-ea"/>
                </a:rPr>
                <a:t>비교</a:t>
              </a:r>
              <a:r>
                <a:rPr lang="en-US" altLang="ko-KR" sz="1200" b="1" dirty="0">
                  <a:latin typeface="+mj-ea"/>
                  <a:ea typeface="+mj-ea"/>
                </a:rPr>
                <a:t>(</a:t>
              </a:r>
              <a:r>
                <a:rPr lang="ko-KR" altLang="en-US" sz="1200" b="1" dirty="0">
                  <a:latin typeface="+mj-ea"/>
                  <a:ea typeface="+mj-ea"/>
                </a:rPr>
                <a:t>자사 </a:t>
              </a:r>
              <a:r>
                <a:rPr lang="en-US" altLang="ko-KR" sz="1200" b="1" dirty="0">
                  <a:latin typeface="+mj-ea"/>
                  <a:ea typeface="+mj-ea"/>
                </a:rPr>
                <a:t>DB VS P-</a:t>
              </a:r>
              <a:r>
                <a:rPr lang="en-US" altLang="ko-KR" sz="1200" b="1" dirty="0" err="1">
                  <a:latin typeface="+mj-ea"/>
                  <a:ea typeface="+mj-ea"/>
                </a:rPr>
                <a:t>Potal</a:t>
              </a:r>
              <a:r>
                <a:rPr lang="en-US" altLang="ko-KR" sz="1200" b="1" dirty="0">
                  <a:latin typeface="+mj-ea"/>
                  <a:ea typeface="+mj-ea"/>
                </a:rPr>
                <a:t>) </a:t>
              </a:r>
              <a:r>
                <a:rPr lang="ko-KR" altLang="en-US" sz="1200" b="1" dirty="0">
                  <a:latin typeface="+mj-ea"/>
                  <a:ea typeface="+mj-ea"/>
                </a:rPr>
                <a:t>결과 </a:t>
              </a:r>
              <a:r>
                <a:rPr lang="ko-KR" altLang="en-US" sz="1200" b="1" dirty="0">
                  <a:solidFill>
                    <a:srgbClr val="FF0000"/>
                  </a:solidFill>
                  <a:latin typeface="+mj-ea"/>
                  <a:ea typeface="+mj-ea"/>
                </a:rPr>
                <a:t>이상 없음</a:t>
              </a:r>
              <a:endParaRPr lang="en-US" altLang="ko-KR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latin typeface="+mj-ea"/>
                <a:ea typeface="+mj-ea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B64A70-58BB-4437-8AE0-724BEDAD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665" y="4510746"/>
              <a:ext cx="4187175" cy="57260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FEA0FC-B469-4091-809F-836B219C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65" y="5345213"/>
              <a:ext cx="7804695" cy="94894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A1218A-8CEC-4C45-A2BD-A286A26801C0}"/>
              </a:ext>
            </a:extLst>
          </p:cNvPr>
          <p:cNvSpPr/>
          <p:nvPr/>
        </p:nvSpPr>
        <p:spPr>
          <a:xfrm>
            <a:off x="525940" y="4809888"/>
            <a:ext cx="331796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</a:rPr>
              <a:t>2.</a:t>
            </a:r>
            <a:r>
              <a:rPr lang="ko-KR" altLang="en-US" sz="1100" b="1" dirty="0">
                <a:latin typeface="+mj-ea"/>
              </a:rPr>
              <a:t> 고객 </a:t>
            </a:r>
            <a:r>
              <a:rPr lang="en-US" altLang="ko-KR" sz="1100" b="1" dirty="0">
                <a:latin typeface="+mj-ea"/>
              </a:rPr>
              <a:t>DB DATA </a:t>
            </a:r>
            <a:r>
              <a:rPr lang="ko-KR" altLang="en-US" sz="1100" b="1" dirty="0">
                <a:latin typeface="+mj-ea"/>
              </a:rPr>
              <a:t>현황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C92297-AA62-4E51-98A1-5BC574C5C36C}"/>
              </a:ext>
            </a:extLst>
          </p:cNvPr>
          <p:cNvSpPr/>
          <p:nvPr/>
        </p:nvSpPr>
        <p:spPr>
          <a:xfrm>
            <a:off x="8610925" y="3608690"/>
            <a:ext cx="2847703" cy="12167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※</a:t>
            </a:r>
            <a:r>
              <a:rPr lang="ko-KR" altLang="en-US" sz="1000" b="1" dirty="0">
                <a:latin typeface="+mj-ea"/>
                <a:ea typeface="+mj-ea"/>
              </a:rPr>
              <a:t> 참고사항</a:t>
            </a: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.- EDI </a:t>
            </a:r>
            <a:r>
              <a:rPr lang="ko-KR" altLang="en-US" sz="1000" dirty="0">
                <a:latin typeface="+mj-ea"/>
                <a:ea typeface="+mj-ea"/>
              </a:rPr>
              <a:t>연동</a:t>
            </a:r>
            <a:r>
              <a:rPr lang="en-US" altLang="ko-KR" sz="1000" dirty="0">
                <a:latin typeface="+mj-ea"/>
                <a:ea typeface="+mj-ea"/>
              </a:rPr>
              <a:t>TEST</a:t>
            </a:r>
            <a:r>
              <a:rPr lang="ko-KR" altLang="en-US" sz="1000" dirty="0">
                <a:latin typeface="+mj-ea"/>
                <a:ea typeface="+mj-ea"/>
              </a:rPr>
              <a:t>는 이상없이 마무리 완료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.- 1</a:t>
            </a:r>
            <a:r>
              <a:rPr lang="ko-KR" altLang="en-US" sz="1000" dirty="0">
                <a:latin typeface="+mj-ea"/>
                <a:ea typeface="+mj-ea"/>
              </a:rPr>
              <a:t>개 </a:t>
            </a:r>
            <a:r>
              <a:rPr lang="en-US" altLang="ko-KR" sz="1000" dirty="0">
                <a:latin typeface="+mj-ea"/>
                <a:ea typeface="+mj-ea"/>
              </a:rPr>
              <a:t>LINE </a:t>
            </a:r>
            <a:r>
              <a:rPr lang="ko-KR" altLang="en-US" sz="1000" dirty="0" err="1">
                <a:latin typeface="+mj-ea"/>
                <a:ea typeface="+mj-ea"/>
              </a:rPr>
              <a:t>지속정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PLC</a:t>
            </a:r>
            <a:r>
              <a:rPr lang="ko-KR" altLang="en-US" sz="1000" dirty="0">
                <a:latin typeface="+mj-ea"/>
                <a:ea typeface="+mj-ea"/>
              </a:rPr>
              <a:t>작업 진행 후 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EDI</a:t>
            </a:r>
            <a:r>
              <a:rPr lang="ko-KR" altLang="en-US" sz="1000" dirty="0">
                <a:latin typeface="+mj-ea"/>
                <a:ea typeface="+mj-ea"/>
              </a:rPr>
              <a:t> 전송 및 </a:t>
            </a:r>
            <a:r>
              <a:rPr lang="en-US" altLang="ko-KR" sz="1000" dirty="0">
                <a:latin typeface="+mj-ea"/>
                <a:ea typeface="+mj-ea"/>
              </a:rPr>
              <a:t>TEST </a:t>
            </a:r>
            <a:r>
              <a:rPr lang="ko-KR" altLang="en-US" sz="1000" dirty="0">
                <a:latin typeface="+mj-ea"/>
                <a:ea typeface="+mj-ea"/>
              </a:rPr>
              <a:t>진행 예정</a:t>
            </a:r>
            <a:r>
              <a:rPr lang="en-US" altLang="ko-KR" sz="1000" dirty="0">
                <a:latin typeface="+mj-ea"/>
                <a:ea typeface="+mj-ea"/>
              </a:rPr>
              <a:t>. 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(</a:t>
            </a:r>
            <a:r>
              <a:rPr lang="ko-KR" altLang="en-US" sz="1000" dirty="0" err="1">
                <a:latin typeface="+mj-ea"/>
                <a:ea typeface="+mj-ea"/>
              </a:rPr>
              <a:t>대량송무시</a:t>
            </a:r>
            <a:r>
              <a:rPr lang="ko-KR" altLang="en-US" sz="1000" dirty="0">
                <a:latin typeface="+mj-ea"/>
                <a:ea typeface="+mj-ea"/>
              </a:rPr>
              <a:t> 문제점 체크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25940" y="3913042"/>
            <a:ext cx="331796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  <a:ea typeface="+mj-ea"/>
              </a:rPr>
              <a:t>1. </a:t>
            </a:r>
            <a:r>
              <a:rPr lang="ko-KR" altLang="en-US" sz="1100" b="1" dirty="0">
                <a:latin typeface="+mj-ea"/>
                <a:ea typeface="+mj-ea"/>
              </a:rPr>
              <a:t>자사 </a:t>
            </a:r>
            <a:r>
              <a:rPr lang="en-US" altLang="ko-KR" sz="1100" b="1" dirty="0">
                <a:latin typeface="+mj-ea"/>
                <a:ea typeface="+mj-ea"/>
              </a:rPr>
              <a:t>DB DATA </a:t>
            </a:r>
            <a:r>
              <a:rPr lang="ko-KR" altLang="en-US" sz="1100" b="1" dirty="0">
                <a:latin typeface="+mj-ea"/>
                <a:ea typeface="+mj-ea"/>
              </a:rPr>
              <a:t>현황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775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CFDA17-68E3-4912-8660-096EABD31F5C}"/>
              </a:ext>
            </a:extLst>
          </p:cNvPr>
          <p:cNvSpPr txBox="1"/>
          <p:nvPr/>
        </p:nvSpPr>
        <p:spPr>
          <a:xfrm>
            <a:off x="163340" y="11536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2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DD01D-6C1B-4932-B8AC-35AB91794DD6}"/>
              </a:ext>
            </a:extLst>
          </p:cNvPr>
          <p:cNvSpPr txBox="1"/>
          <p:nvPr/>
        </p:nvSpPr>
        <p:spPr>
          <a:xfrm>
            <a:off x="655542" y="135483"/>
            <a:ext cx="553951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참고사항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B2B4E-976A-40B0-B236-4811FD0B3F51}"/>
              </a:ext>
            </a:extLst>
          </p:cNvPr>
          <p:cNvSpPr txBox="1"/>
          <p:nvPr/>
        </p:nvSpPr>
        <p:spPr>
          <a:xfrm>
            <a:off x="241058" y="6612601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작성자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생산팀</a:t>
            </a:r>
            <a:endParaRPr lang="ko-KR" altLang="en-US" sz="1100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82A4E04B-0888-43EE-AE10-891D5FACE18A}"/>
              </a:ext>
            </a:extLst>
          </p:cNvPr>
          <p:cNvSpPr txBox="1">
            <a:spLocks/>
          </p:cNvSpPr>
          <p:nvPr/>
        </p:nvSpPr>
        <p:spPr>
          <a:xfrm>
            <a:off x="5442892" y="6458582"/>
            <a:ext cx="97499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3340" y="577028"/>
            <a:ext cx="596749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</a:t>
            </a:r>
            <a:r>
              <a:rPr lang="ko-KR" altLang="en-US" sz="1200" b="1" dirty="0">
                <a:latin typeface="+mj-ea"/>
                <a:ea typeface="+mj-ea"/>
              </a:rPr>
              <a:t>▷ </a:t>
            </a:r>
            <a:r>
              <a:rPr lang="ko-KR" altLang="en-US" sz="1200" b="1" dirty="0" err="1">
                <a:latin typeface="+mj-ea"/>
                <a:ea typeface="+mj-ea"/>
              </a:rPr>
              <a:t>선합지</a:t>
            </a:r>
            <a:r>
              <a:rPr lang="ko-KR" altLang="en-US" sz="1200" b="1" dirty="0">
                <a:latin typeface="+mj-ea"/>
                <a:ea typeface="+mj-ea"/>
              </a:rPr>
              <a:t> 추가 세부사항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89981" y="4400117"/>
            <a:ext cx="596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       </a:t>
            </a:r>
            <a:r>
              <a:rPr lang="ko-KR" altLang="en-US" sz="1200" b="1" dirty="0">
                <a:latin typeface="+mj-ea"/>
                <a:ea typeface="+mj-ea"/>
              </a:rPr>
              <a:t>  </a:t>
            </a:r>
            <a:r>
              <a:rPr lang="en-US" altLang="ko-KR" sz="1200" b="1" dirty="0">
                <a:latin typeface="+mj-ea"/>
                <a:ea typeface="+mj-ea"/>
              </a:rPr>
              <a:t>  ※</a:t>
            </a:r>
            <a:r>
              <a:rPr lang="ko-KR" altLang="en-US" sz="1200" b="1" dirty="0">
                <a:latin typeface="+mj-ea"/>
                <a:ea typeface="+mj-ea"/>
              </a:rPr>
              <a:t> 재 </a:t>
            </a:r>
            <a:r>
              <a:rPr lang="ko-KR" altLang="en-US" sz="1200" b="1" dirty="0" err="1">
                <a:latin typeface="+mj-ea"/>
                <a:ea typeface="+mj-ea"/>
              </a:rPr>
              <a:t>포장정보</a:t>
            </a:r>
            <a:r>
              <a:rPr lang="ko-KR" altLang="en-US" sz="1200" b="1" dirty="0">
                <a:latin typeface="+mj-ea"/>
                <a:ea typeface="+mj-ea"/>
              </a:rPr>
              <a:t> 정보관리 진행방향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9" y="4732652"/>
            <a:ext cx="4824000" cy="144000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93329" y="5279074"/>
            <a:ext cx="320909" cy="3268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58" y="4749700"/>
            <a:ext cx="4824000" cy="14400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3340" y="6189700"/>
            <a:ext cx="88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</a:rPr>
              <a:t>       </a:t>
            </a:r>
            <a:r>
              <a:rPr lang="ko-KR" altLang="en-US" sz="1000" b="1" dirty="0">
                <a:latin typeface="+mj-ea"/>
                <a:ea typeface="+mj-ea"/>
              </a:rPr>
              <a:t>  </a:t>
            </a:r>
            <a:r>
              <a:rPr lang="en-US" altLang="ko-KR" sz="1000" b="1" dirty="0">
                <a:latin typeface="+mj-ea"/>
                <a:ea typeface="+mj-ea"/>
              </a:rPr>
              <a:t>     - </a:t>
            </a:r>
            <a:r>
              <a:rPr lang="ko-KR" altLang="en-US" sz="1000" b="1" dirty="0">
                <a:latin typeface="+mj-ea"/>
                <a:ea typeface="+mj-ea"/>
              </a:rPr>
              <a:t>기존 </a:t>
            </a:r>
            <a:r>
              <a:rPr lang="en-US" altLang="ko-KR" sz="1000" b="1" dirty="0">
                <a:latin typeface="+mj-ea"/>
                <a:ea typeface="+mj-ea"/>
              </a:rPr>
              <a:t>PACK </a:t>
            </a:r>
            <a:r>
              <a:rPr lang="ko-KR" altLang="en-US" sz="1000" b="1" dirty="0">
                <a:latin typeface="+mj-ea"/>
                <a:ea typeface="+mj-ea"/>
              </a:rPr>
              <a:t>포장 정보 연동기준에서 정보 변동 내용이 많을 것으로 예상되어</a:t>
            </a:r>
            <a:r>
              <a:rPr lang="en-US" altLang="ko-KR" sz="1000" b="1" dirty="0">
                <a:latin typeface="+mj-ea"/>
                <a:ea typeface="+mj-ea"/>
              </a:rPr>
              <a:t>,  </a:t>
            </a:r>
            <a:r>
              <a:rPr lang="ko-KR" altLang="en-US" sz="1000" b="1" dirty="0">
                <a:latin typeface="+mj-ea"/>
                <a:ea typeface="+mj-ea"/>
              </a:rPr>
              <a:t>작업 최종 완료 후 별도 연동 작업 진행으로 </a:t>
            </a:r>
            <a:r>
              <a:rPr lang="ko-KR" altLang="en-US" sz="1000" b="1" dirty="0" err="1">
                <a:latin typeface="+mj-ea"/>
                <a:ea typeface="+mj-ea"/>
              </a:rPr>
              <a:t>변경진행</a:t>
            </a:r>
            <a:endParaRPr lang="en-US" altLang="ko-KR" sz="1000" b="1" dirty="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F3D22E-1654-4BE4-9F59-148284BBB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218996"/>
              </p:ext>
            </p:extLst>
          </p:nvPr>
        </p:nvGraphicFramePr>
        <p:xfrm>
          <a:off x="241057" y="889066"/>
          <a:ext cx="11636617" cy="3479833"/>
        </p:xfrm>
        <a:graphic>
          <a:graphicData uri="http://schemas.openxmlformats.org/drawingml/2006/table">
            <a:tbl>
              <a:tblPr/>
              <a:tblGrid>
                <a:gridCol w="286095">
                  <a:extLst>
                    <a:ext uri="{9D8B030D-6E8A-4147-A177-3AD203B41FA5}">
                      <a16:colId xmlns:a16="http://schemas.microsoft.com/office/drawing/2014/main" val="119240750"/>
                    </a:ext>
                  </a:extLst>
                </a:gridCol>
                <a:gridCol w="808530">
                  <a:extLst>
                    <a:ext uri="{9D8B030D-6E8A-4147-A177-3AD203B41FA5}">
                      <a16:colId xmlns:a16="http://schemas.microsoft.com/office/drawing/2014/main" val="3856360987"/>
                    </a:ext>
                  </a:extLst>
                </a:gridCol>
                <a:gridCol w="1791206">
                  <a:extLst>
                    <a:ext uri="{9D8B030D-6E8A-4147-A177-3AD203B41FA5}">
                      <a16:colId xmlns:a16="http://schemas.microsoft.com/office/drawing/2014/main" val="3502451367"/>
                    </a:ext>
                  </a:extLst>
                </a:gridCol>
                <a:gridCol w="1446024">
                  <a:extLst>
                    <a:ext uri="{9D8B030D-6E8A-4147-A177-3AD203B41FA5}">
                      <a16:colId xmlns:a16="http://schemas.microsoft.com/office/drawing/2014/main" val="3962127484"/>
                    </a:ext>
                  </a:extLst>
                </a:gridCol>
                <a:gridCol w="3227901">
                  <a:extLst>
                    <a:ext uri="{9D8B030D-6E8A-4147-A177-3AD203B41FA5}">
                      <a16:colId xmlns:a16="http://schemas.microsoft.com/office/drawing/2014/main" val="1987961109"/>
                    </a:ext>
                  </a:extLst>
                </a:gridCol>
                <a:gridCol w="709019">
                  <a:extLst>
                    <a:ext uri="{9D8B030D-6E8A-4147-A177-3AD203B41FA5}">
                      <a16:colId xmlns:a16="http://schemas.microsoft.com/office/drawing/2014/main" val="4091578491"/>
                    </a:ext>
                  </a:extLst>
                </a:gridCol>
                <a:gridCol w="709019">
                  <a:extLst>
                    <a:ext uri="{9D8B030D-6E8A-4147-A177-3AD203B41FA5}">
                      <a16:colId xmlns:a16="http://schemas.microsoft.com/office/drawing/2014/main" val="424999371"/>
                    </a:ext>
                  </a:extLst>
                </a:gridCol>
                <a:gridCol w="2658823">
                  <a:extLst>
                    <a:ext uri="{9D8B030D-6E8A-4147-A177-3AD203B41FA5}">
                      <a16:colId xmlns:a16="http://schemas.microsoft.com/office/drawing/2014/main" val="571435167"/>
                    </a:ext>
                  </a:extLst>
                </a:gridCol>
              </a:tblGrid>
              <a:tr h="257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완료예상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완료일자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63737"/>
                  </a:ext>
                </a:extLst>
              </a:tr>
              <a:tr h="320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실무 담당자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운영을 위한 기본 교육 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팀별 운영간 미숙한 점 추가 교육 진행 예정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추가적인 교육은 지속 진행 예정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086019"/>
                  </a:ext>
                </a:extLst>
              </a:tr>
              <a:tr h="320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실무 담당자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기초정보 등록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PWA BOM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라우팅 구성 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운영모델 우선 등록 완료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모델 추가 등록 진행 중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845125"/>
                  </a:ext>
                </a:extLst>
              </a:tr>
              <a:tr h="34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/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포장관련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작업 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신규포장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발행 문제 해결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동일한취금토록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334684"/>
                  </a:ext>
                </a:extLst>
              </a:tr>
              <a:tr h="34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포장 방법별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'N'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진행 가능토록 기능 수정진행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738057"/>
                  </a:ext>
                </a:extLst>
              </a:tr>
              <a:tr h="34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포장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불량교체 작업시 양품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관련 연동정보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Risk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검토 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기준으로 작업되는 내용을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작업 진행 후 최종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진행</a:t>
                      </a:r>
                    </a:p>
                  </a:txBody>
                  <a:tcPr marL="8423" marR="8423" marT="8423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126776"/>
                  </a:ext>
                </a:extLst>
              </a:tr>
              <a:tr h="431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D/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전산업체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Marking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작업관련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마킹오류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지워짐등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인한 마킹 작업 관련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재 전송 진행시 동일 선합지 마킹 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프로그램 수정 진행 중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단순재작업시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에러코드 발생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원래 마킹 값으로 재 작업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진행토록변경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288732"/>
                  </a:ext>
                </a:extLst>
              </a:tr>
              <a:tr h="431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Rework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신규 재포장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작업방법 재 구축 진행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rework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된 제품의 마킹을 위한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외 전수검사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출하검사 재 양품화에 대한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 일부 재조정 예정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52561"/>
                  </a:ext>
                </a:extLst>
              </a:tr>
              <a:tr h="6671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K/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 담당자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마킹기 모니터 교체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모니터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인해 프로그램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어려움으로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진행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23" marR="8423" marT="8423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교체 예정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QV -14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YP -6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사무실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24"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후 해당 모니터 현장설비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설치 진행 예정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(22")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3" marR="8423" marT="8423" marB="0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443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7200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rmorant Regular"/>
        <a:ea typeface="Cormorant Regular"/>
        <a:cs typeface="Cormorant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EDE6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000" b="0" i="0" u="none" strike="noStrike" cap="none" spc="0" normalizeH="0" baseline="0">
            <a:solidFill>
              <a:srgbClr val="A7A7A7"/>
            </a:solidFill>
            <a:effectLst/>
            <a:uFillTx/>
            <a:latin typeface="+mn-lt"/>
            <a:ea typeface="+mn-ea"/>
            <a:cs typeface="+mn-cs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C2BEB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500" b="0" i="0" u="none" strike="noStrike" cap="none" spc="164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90128</TotalTime>
  <Words>3157</Words>
  <Application>Microsoft Office PowerPoint</Application>
  <PresentationFormat>사용자 지정</PresentationFormat>
  <Paragraphs>1527</Paragraphs>
  <Slides>13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等线 Light</vt:lpstr>
      <vt:lpstr>Helvetica Neue</vt:lpstr>
      <vt:lpstr>HY견고딕</vt:lpstr>
      <vt:lpstr>맑은 고딕</vt:lpstr>
      <vt:lpstr>Arial</vt:lpstr>
      <vt:lpstr>Calibri</vt:lpstr>
      <vt:lpstr>Calibri Light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BLANC</dc:title>
  <dc:creator>나</dc:creator>
  <cp:lastModifiedBy>User</cp:lastModifiedBy>
  <cp:revision>3782</cp:revision>
  <cp:lastPrinted>2021-07-09T06:18:36Z</cp:lastPrinted>
  <dcterms:modified xsi:type="dcterms:W3CDTF">2023-09-26T10:36:19Z</dcterms:modified>
  <cp:version>0906.0100.01</cp:version>
</cp:coreProperties>
</file>